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4"/>
  </p:notesMasterIdLst>
  <p:handoutMasterIdLst>
    <p:handoutMasterId r:id="rId55"/>
  </p:handoutMasterIdLst>
  <p:sldIdLst>
    <p:sldId id="257" r:id="rId2"/>
    <p:sldId id="258" r:id="rId3"/>
    <p:sldId id="259" r:id="rId4"/>
    <p:sldId id="430" r:id="rId5"/>
    <p:sldId id="348" r:id="rId6"/>
    <p:sldId id="434" r:id="rId7"/>
    <p:sldId id="446" r:id="rId8"/>
    <p:sldId id="347" r:id="rId9"/>
    <p:sldId id="374" r:id="rId10"/>
    <p:sldId id="416" r:id="rId11"/>
    <p:sldId id="474" r:id="rId12"/>
    <p:sldId id="475" r:id="rId13"/>
    <p:sldId id="456" r:id="rId14"/>
    <p:sldId id="417" r:id="rId15"/>
    <p:sldId id="476" r:id="rId16"/>
    <p:sldId id="477" r:id="rId17"/>
    <p:sldId id="478" r:id="rId18"/>
    <p:sldId id="451" r:id="rId19"/>
    <p:sldId id="470" r:id="rId20"/>
    <p:sldId id="465" r:id="rId21"/>
    <p:sldId id="422" r:id="rId22"/>
    <p:sldId id="466" r:id="rId23"/>
    <p:sldId id="460" r:id="rId24"/>
    <p:sldId id="467" r:id="rId25"/>
    <p:sldId id="424" r:id="rId26"/>
    <p:sldId id="449" r:id="rId27"/>
    <p:sldId id="469" r:id="rId28"/>
    <p:sldId id="464" r:id="rId29"/>
    <p:sldId id="437" r:id="rId30"/>
    <p:sldId id="281" r:id="rId31"/>
    <p:sldId id="455" r:id="rId32"/>
    <p:sldId id="283" r:id="rId33"/>
    <p:sldId id="285" r:id="rId34"/>
    <p:sldId id="463" r:id="rId35"/>
    <p:sldId id="454" r:id="rId36"/>
    <p:sldId id="367" r:id="rId37"/>
    <p:sldId id="462" r:id="rId38"/>
    <p:sldId id="370" r:id="rId39"/>
    <p:sldId id="369" r:id="rId40"/>
    <p:sldId id="363" r:id="rId41"/>
    <p:sldId id="368" r:id="rId42"/>
    <p:sldId id="272" r:id="rId43"/>
    <p:sldId id="343" r:id="rId44"/>
    <p:sldId id="342" r:id="rId45"/>
    <p:sldId id="338" r:id="rId46"/>
    <p:sldId id="340" r:id="rId47"/>
    <p:sldId id="341" r:id="rId48"/>
    <p:sldId id="344" r:id="rId49"/>
    <p:sldId id="345" r:id="rId50"/>
    <p:sldId id="303" r:id="rId51"/>
    <p:sldId id="457" r:id="rId52"/>
    <p:sldId id="423" r:id="rId5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62" roundtripDataSignature="AMtx7miys/soDqcbqWNMZVfoTiWEgZEP0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ABFB51-71E4-84BD-D6AA-05E329BC0C6E}" name="Jonathan Wozny" initials="JW" userId="S::jw17m@my.fsu.edu::99e59480-e7ea-493c-be69-aac723b05ca0" providerId="AD"/>
  <p188:author id="{2B1A0A8E-4EE6-BF6F-A6BB-B6F0244E1E66}" name="Patrick Marlatt" initials="PM" userId="S::phm18k@my.fsu.edu::d7ff97b9-be44-427f-992c-6797246a36c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onathan Wozny" initials="J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C95CC"/>
    <a:srgbClr val="4998A6"/>
    <a:srgbClr val="F45A81"/>
    <a:srgbClr val="3292FF"/>
    <a:srgbClr val="00FFC6"/>
    <a:srgbClr val="0978C2"/>
    <a:srgbClr val="FF8B00"/>
    <a:srgbClr val="B37A00"/>
    <a:srgbClr val="E80000"/>
    <a:srgbClr val="4C4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31FC68-A6CD-4B93-98D4-7995EDE5DE60}" v="5627" dt="2021-01-20T00:21:32.683"/>
    <p1510:client id="{036AB4D2-C45A-454D-86D0-64E9F9F67087}" v="1207" dt="2020-11-13T04:56:31.847"/>
    <p1510:client id="{0B6A71A8-DB11-EBBD-6681-9C3B64E1579B}" v="1038" dt="2021-02-16T22:50:10.724"/>
    <p1510:client id="{0CFAD66C-CC0C-46CC-8984-D497C570D161}" v="1793" dt="2021-02-17T23:37:11.111"/>
    <p1510:client id="{0D3C84F2-16A2-D87E-536E-9E79993CC59A}" v="154" dt="2020-11-18T20:05:52.613"/>
    <p1510:client id="{0D66ABC2-74C9-39B2-10DA-B40AF6EC3131}" v="1796" dt="2020-11-10T22:51:53.768"/>
    <p1510:client id="{0EC52DB4-356E-30B5-D084-C34A3DF1BA6C}" v="45" dt="2021-01-20T21:22:27.551"/>
    <p1510:client id="{0F1C5A59-C125-0C25-97C8-33473887D777}" v="32" dt="2020-11-12T22:34:11.703"/>
    <p1510:client id="{0F84A405-FAAD-FB4A-2192-E826A84BC58B}" v="83" dt="2021-02-17T21:34:11.780"/>
    <p1510:client id="{0F88550E-F6B0-42AA-9D10-5AAA13CFA71B}" v="573" dt="2020-11-10T23:18:32.983"/>
    <p1510:client id="{0F8AD3C6-2680-CB63-12DC-859A2B7C1B82}" v="349" dt="2021-01-20T23:00:04.355"/>
    <p1510:client id="{10997081-5215-214F-3C18-7D6C348D3070}" v="216" dt="2020-11-18T20:06:36.630"/>
    <p1510:client id="{1750F754-389E-293B-B35F-380004F262F2}" v="448" dt="2021-01-14T21:26:55.383"/>
    <p1510:client id="{17A956E2-E8AF-B729-ECA0-1CF3EB7BDB78}" v="581" dt="2021-01-20T22:05:55.791"/>
    <p1510:client id="{1E56D9BD-0F6E-EB2A-FC33-AC2BF759D1D7}" v="30" dt="2021-02-17T22:47:01.456"/>
    <p1510:client id="{1FE5AD7E-19FD-5AA6-3B31-A3EE65886438}" v="11" dt="2020-10-16T01:25:13.673"/>
    <p1510:client id="{2158C8B1-D9AF-75C4-5737-4CA1D378C5CE}" v="674" dt="2020-11-13T02:33:52.716"/>
    <p1510:client id="{228184A0-4074-D732-E267-E968E299821B}" v="455" dt="2020-11-13T04:47:25.906"/>
    <p1510:client id="{24857580-D1B4-5088-D7BC-35EF1B7CCD5E}" v="388" dt="2021-02-17T23:28:14.886"/>
    <p1510:client id="{259C60D0-31B6-3072-8D53-150B252AFDE7}" v="27" dt="2021-02-17T21:58:54.653"/>
    <p1510:client id="{2942E116-E34A-5BD2-5CE0-5D93CBE0FA9A}" v="42" dt="2021-02-17T23:32:09.198"/>
    <p1510:client id="{297618FA-60E7-2738-C74E-C47482CDC147}" v="2348" dt="2021-02-15T19:24:26.649"/>
    <p1510:client id="{2E210A3A-3A9B-423A-940C-1D613281B326}" v="1202" dt="2020-11-12T23:57:59.760"/>
    <p1510:client id="{2E94F140-E02F-044D-5E6B-9D748F25C599}" v="1" dt="2020-10-16T00:11:41.588"/>
    <p1510:client id="{2ED790F9-B2C9-E318-40BD-7D2DCCB5B02E}" v="43" dt="2020-10-15T21:15:47.374"/>
    <p1510:client id="{2EEA0D9D-1280-4A71-8BBC-1285655FD57B}" v="381" dt="2021-01-14T21:17:11.461"/>
    <p1510:client id="{2FD7D467-2FB7-4233-A324-B6FEA2A01A3D}" v="5" dt="2021-02-17T23:00:16.349"/>
    <p1510:client id="{30BAACD0-A748-3242-237D-EC92C0AEDCDA}" v="159" dt="2020-11-10T23:18:03.871"/>
    <p1510:client id="{32906D30-1B6E-3FA2-3962-C610E68359E2}" v="454" dt="2020-11-11T19:11:15.958"/>
    <p1510:client id="{330ACD12-2A81-9056-A7EC-35C5D15A5CBB}" v="314" dt="2020-10-15T23:51:32.929"/>
    <p1510:client id="{33C8FABA-F6CB-C459-A976-F8FB2AD62D99}" v="913" dt="2021-01-20T17:33:13.778"/>
    <p1510:client id="{37EF10DA-7501-41D8-B418-0376679C2D9A}" v="1448" dt="2021-02-16T22:46:31.779"/>
    <p1510:client id="{37F5D566-F2F1-4377-8AF4-4A95C4DE5E4F}" v="1726" dt="2021-01-20T00:21:56.999"/>
    <p1510:client id="{3DC07234-D88C-A9C6-DB68-5C2EBB7B0E16}" v="312" dt="2020-11-18T20:23:00.788"/>
    <p1510:client id="{3F60923A-BADF-9C8C-BD18-5D780D59AD47}" v="1476" dt="2021-02-15T18:59:59.587"/>
    <p1510:client id="{42BB0B50-4BCC-A781-4EAE-8C5555B908CB}" v="1255" dt="2020-11-12T22:24:44.681"/>
    <p1510:client id="{435DBEAA-F865-1249-8FCC-77F20F464A6C}" v="22" dt="2020-11-12T22:39:48.718"/>
    <p1510:client id="{457EE8FF-19F2-9060-F5D3-6FC17135C786}" v="18" dt="2021-01-20T18:48:23"/>
    <p1510:client id="{47929F2C-B280-EF8D-A04D-9B5CC321D120}" v="729" dt="2021-01-19T22:55:20.895"/>
    <p1510:client id="{51752512-93B2-9670-4FE4-8C35FE015B04}" v="249" dt="2020-10-15T22:20:11.883"/>
    <p1510:client id="{53456CE0-4BCB-431B-8DC3-72A87DA06AB9}" v="322" dt="2020-11-11T19:14:28.707"/>
    <p1510:client id="{573B7406-1622-110E-AF9D-1FD50355E2D2}" v="690" dt="2021-01-20T20:40:22.459"/>
    <p1510:client id="{5851C139-0061-94C9-E607-828B0EF6C5F1}" v="8" dt="2021-01-20T16:50:55.051"/>
    <p1510:client id="{5D280391-8039-C122-1EA6-7B2256157A3C}" v="1007" dt="2020-11-11T18:43:42.382"/>
    <p1510:client id="{5E7A1169-E678-9DC7-D480-AD260392699D}" v="48" dt="2020-10-16T00:59:02.851"/>
    <p1510:client id="{5EE837E0-26E8-F965-C502-9FC984C33B8D}" v="147" dt="2020-11-13T04:56:13.772"/>
    <p1510:client id="{6051BE9F-EE3C-07AE-C3BE-F90C20BCBF9B}" v="313" dt="2020-11-18T20:42:58.489"/>
    <p1510:client id="{693217D2-8565-4156-945A-C6C012103C23}" v="112" dt="2020-10-15T22:11:34.900"/>
    <p1510:client id="{6A470818-B6A1-5418-C4F1-1801682515BC}" v="471" dt="2021-01-14T21:27:20.357"/>
    <p1510:client id="{6BF737A9-B5D9-4CF1-981F-0B8B6E130E72}" v="1945" dt="2021-01-20T23:10:37.641"/>
    <p1510:client id="{6D9083D8-C2B8-7A8E-210B-F5A237E56EEC}" v="782" dt="2020-11-11T18:17:43.087"/>
    <p1510:client id="{720C5E41-05D5-AD7A-FC5C-13227E9C4278}" v="1" dt="2021-02-17T22:20:07.757"/>
    <p1510:client id="{7301218C-6EBA-00A1-BC29-6851F60058D6}" v="2160" dt="2020-10-16T01:27:04.342"/>
    <p1510:client id="{744BC61B-2A60-0385-454B-23B94C8A61C2}" v="36" dt="2020-10-15T23:00:40.193"/>
    <p1510:client id="{79D26269-82FD-79A4-8E36-646835F7F539}" v="39" dt="2020-10-16T00:59:30.589"/>
    <p1510:client id="{7D1F4CD9-61BA-C6C4-7D18-137546A9EE4F}" v="11" dt="2021-02-17T23:05:46.321"/>
    <p1510:client id="{7F4133D8-9680-A9CB-A179-BAA866FF32DB}" v="310" dt="2021-02-15T18:48:57.308"/>
    <p1510:client id="{81CA533E-FE44-80B8-76FB-9EFEC49C6C60}" v="1203" dt="2020-10-15T23:34:33.316"/>
    <p1510:client id="{81F7C611-30CC-0D4B-938C-40DE22F6E69A}" v="1170" dt="2021-01-20T23:10:16.083"/>
    <p1510:client id="{8221EC59-3144-7EFF-A3A7-3C8B844E0188}" v="22" dt="2020-11-18T20:08:14.702"/>
    <p1510:client id="{839033AA-5024-4F87-98C7-2938E5903BCF}" v="1152" dt="2021-02-15T19:22:22.454"/>
    <p1510:client id="{85632FAF-3F53-4DCB-FE52-1EAD77E4ADB2}" v="1" dt="2020-10-16T01:02:24.607"/>
    <p1510:client id="{8C56EABB-5B34-461F-81CD-89342E0AF521}" v="122" dt="2021-02-17T01:08:50.707"/>
    <p1510:client id="{93C83DBD-A0DC-44F4-B4AA-22716748E385}" v="114" dt="2021-02-16T22:50:28.829"/>
    <p1510:client id="{95CDEAB4-3C41-86DF-AEEE-D145A2F85776}" v="271" dt="2020-11-11T19:07:37.238"/>
    <p1510:client id="{96DB7562-D075-EDE3-0DBD-5C59A204DE3C}" v="12" dt="2020-10-16T00:09:37.475"/>
    <p1510:client id="{9A224689-5BF6-7073-56C1-68FE2A48F803}" v="7" dt="2021-02-17T23:39:58.913"/>
    <p1510:client id="{9A36F0BE-FBC7-5426-3308-87661428D724}" v="872" dt="2021-01-20T17:42:00.862"/>
    <p1510:client id="{9A8FFCF4-F1C6-A656-CA2B-AAF5C71E3AB5}" v="4007" dt="2020-11-10T23:11:06.767"/>
    <p1510:client id="{9CBFF60A-BD65-FA84-29BC-50DB945E3138}" v="283" dt="2020-11-12T22:58:40.550"/>
    <p1510:client id="{A41A9B95-0254-557C-41EC-6F5D7B5AEBC9}" v="304" dt="2020-10-15T23:05:26.574"/>
    <p1510:client id="{A6BA9424-9724-04EA-F6CF-18CDD73D2546}" v="2487" dt="2021-01-20T00:20:50.218"/>
    <p1510:client id="{A8321ACE-5C80-94FD-ACF6-C204453A8668}" v="180" dt="2020-11-12T23:15:34.635"/>
    <p1510:client id="{AC221D9E-506E-3041-C051-DD49A1E8B3E3}" v="552" dt="2021-02-17T04:33:31.205"/>
    <p1510:client id="{AC22576E-F56D-E1E4-B50D-6B6CAD927E2C}" v="29" dt="2020-12-03T14:27:15.397"/>
    <p1510:client id="{ADD927B4-F620-A42E-B3DF-A2CA49D3FFDC}" v="59" dt="2021-02-17T18:45:51.457"/>
    <p1510:client id="{AF81E196-6B38-445C-1E23-495F7CDA6A8E}" v="510" dt="2021-02-17T22:59:28.911"/>
    <p1510:client id="{BBF6EAD0-A1EA-DECD-2FF0-1016F7D0B0BE}" v="1" dt="2020-11-18T19:52:39.818"/>
    <p1510:client id="{C3BC6557-C75D-52DF-DC2B-CBD1584D2534}" v="70" dt="2020-11-18T19:39:25.526"/>
    <p1510:client id="{C5E1E160-22C9-2CE8-01B7-C6C76D1A8944}" v="24" dt="2020-11-11T00:31:09.166"/>
    <p1510:client id="{C66A0019-C01C-6792-BF10-5AB411778EAB}" v="549" dt="2020-10-15T21:59:59.521"/>
    <p1510:client id="{C8B03161-83E1-19C2-75A5-D2DFA3FA52F8}" v="12" dt="2021-01-20T21:31:29.529"/>
    <p1510:client id="{CD35E013-C033-E094-4465-151E201F6E9F}" v="217" dt="2021-01-20T20:20:11.486"/>
    <p1510:client id="{CD7DEE80-990C-3949-E94F-F3E5B15F4CE2}" v="9" dt="2021-02-16T21:52:13.514"/>
    <p1510:client id="{D1C7E753-9231-4CB9-CFC6-80B547BB53E4}" v="56" dt="2020-11-12T20:12:15.876"/>
    <p1510:client id="{D5010EBC-63F5-162B-BC28-0D7EB48B850C}" v="13" dt="2021-01-20T18:30:54.848"/>
    <p1510:client id="{D938BB61-F337-F92B-9794-4C97C1158FAD}" v="1142" dt="2020-11-12T23:49:09.586"/>
    <p1510:client id="{D9FE94FC-7EF1-4C11-CEE6-7C4390FFC81D}" v="443" dt="2020-10-14T19:28:15.235"/>
    <p1510:client id="{DBFC9FF4-3B88-4787-9EC3-C92F76E09F7A}" v="5" dt="2021-01-27T18:59:37.387"/>
    <p1510:client id="{E1B7019C-D59E-A1D1-A5A4-756F89953DBC}" v="54" dt="2021-02-16T22:03:45.996"/>
    <p1510:client id="{E49CC01B-D390-D0C7-D265-3AD7976EC74E}" v="1208" dt="2020-10-16T00:45:40.096"/>
    <p1510:client id="{E7F93536-2040-AB83-3E1D-D3563A766300}" v="197" dt="2020-11-12T22:09:14.297"/>
    <p1510:client id="{EA69D760-B454-75F1-38FC-86BD4960F214}" v="10" dt="2020-10-16T00:54:16.062"/>
    <p1510:client id="{F482D17A-2037-65D1-F7CC-1FE456C6AE37}" v="3" dt="2020-11-12T22:26:27.941"/>
    <p1510:client id="{FA232ED4-9059-493C-9D19-09715A06C2EE}" v="22" dt="2020-11-18T19:02:25.291"/>
    <p1510:client id="{FB374AF1-7F98-0ADA-8B70-7C68F6DE3045}" v="11" dt="2021-02-17T21:38:55.661"/>
    <p1510:client id="{FDB3EEFD-3628-B7FC-2BAD-CE3D88A96583}" v="9" dt="2020-10-15T23:57:49.766"/>
  </p1510:revLst>
</p1510:revInfo>
</file>

<file path=ppt/tableStyles.xml><?xml version="1.0" encoding="utf-8"?>
<a:tblStyleLst xmlns:a="http://schemas.openxmlformats.org/drawingml/2006/main" def="{C623AC06-ED6D-4E09-9816-F6ED6F276C51}">
  <a:tblStyle styleId="{C623AC06-ED6D-4E09-9816-F6ED6F276C51}"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E6B0DC7-08AA-4E88-B4D3-8413D3639432}"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72531"/>
  </p:normalViewPr>
  <p:slideViewPr>
    <p:cSldViewPr snapToGrid="0">
      <p:cViewPr>
        <p:scale>
          <a:sx n="79" d="100"/>
          <a:sy n="79" d="100"/>
        </p:scale>
        <p:origin x="84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63" Type="http://schemas.openxmlformats.org/officeDocument/2006/relationships/commentAuthors" Target="commentAuthors.xml"/><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66"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presProps" Target="presProps.xml"/><Relationship Id="rId69" Type="http://schemas.microsoft.com/office/2018/10/relationships/authors" Targe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6FFFF3-EA7B-4755-834F-5EF293A5079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E3B4A639-F8C8-4E60-AF3A-06D184EA81C9}">
      <dgm:prSet phldr="0"/>
      <dgm:spPr>
        <a:solidFill>
          <a:srgbClr val="3F9CF0"/>
        </a:solidFill>
      </dgm:spPr>
      <dgm:t>
        <a:bodyPr/>
        <a:lstStyle/>
        <a:p>
          <a:pPr rtl="0"/>
          <a:r>
            <a:rPr lang="en-US"/>
            <a:t>MIMO Control System</a:t>
          </a:r>
        </a:p>
      </dgm:t>
    </dgm:pt>
    <dgm:pt modelId="{49FB5705-F3F8-4D69-ADC6-AF615895DD75}" type="parTrans" cxnId="{E9CF4CD0-3F73-4521-A238-15F21BCB05DA}">
      <dgm:prSet/>
      <dgm:spPr/>
      <dgm:t>
        <a:bodyPr/>
        <a:lstStyle/>
        <a:p>
          <a:endParaRPr lang="en-US"/>
        </a:p>
      </dgm:t>
    </dgm:pt>
    <dgm:pt modelId="{501A54D9-8FAB-4B73-8B25-59764DE9B0DA}" type="sibTrans" cxnId="{E9CF4CD0-3F73-4521-A238-15F21BCB05DA}">
      <dgm:prSet/>
      <dgm:spPr/>
      <dgm:t>
        <a:bodyPr/>
        <a:lstStyle/>
        <a:p>
          <a:endParaRPr lang="en-US"/>
        </a:p>
      </dgm:t>
    </dgm:pt>
    <dgm:pt modelId="{56F90870-299B-4ADD-8440-A06405BDE18E}">
      <dgm:prSet phldr="0"/>
      <dgm:spPr>
        <a:solidFill>
          <a:srgbClr val="3F9CF0"/>
        </a:solidFill>
      </dgm:spPr>
      <dgm:t>
        <a:bodyPr/>
        <a:lstStyle/>
        <a:p>
          <a:r>
            <a:rPr lang="en-US"/>
            <a:t>Air Flow Control</a:t>
          </a:r>
        </a:p>
      </dgm:t>
    </dgm:pt>
    <dgm:pt modelId="{E7EE6F84-1E7A-4E8F-A94A-F5B4EA60E08B}" type="parTrans" cxnId="{595A1B7F-CE77-4E59-A701-61B0BEF281DD}">
      <dgm:prSet/>
      <dgm:spPr/>
      <dgm:t>
        <a:bodyPr/>
        <a:lstStyle/>
        <a:p>
          <a:endParaRPr lang="en-US"/>
        </a:p>
      </dgm:t>
    </dgm:pt>
    <dgm:pt modelId="{F0B11E1B-9291-4E28-A563-4968470BBCCB}" type="sibTrans" cxnId="{595A1B7F-CE77-4E59-A701-61B0BEF281DD}">
      <dgm:prSet/>
      <dgm:spPr/>
      <dgm:t>
        <a:bodyPr/>
        <a:lstStyle/>
        <a:p>
          <a:endParaRPr lang="en-US"/>
        </a:p>
      </dgm:t>
    </dgm:pt>
    <dgm:pt modelId="{9CE98DB6-242C-4701-B8F1-F53EFD4C3517}">
      <dgm:prSet phldr="0"/>
      <dgm:spPr>
        <a:solidFill>
          <a:srgbClr val="3F9CF0"/>
        </a:solidFill>
      </dgm:spPr>
      <dgm:t>
        <a:bodyPr/>
        <a:lstStyle/>
        <a:p>
          <a:r>
            <a:rPr lang="en-US"/>
            <a:t>Receives Multiple Inputs</a:t>
          </a:r>
        </a:p>
      </dgm:t>
    </dgm:pt>
    <dgm:pt modelId="{2788F65B-3E66-46B3-AD15-E60ACAB52109}" type="parTrans" cxnId="{8EC7206F-70C2-448A-8F95-51760E9ACC61}">
      <dgm:prSet/>
      <dgm:spPr/>
      <dgm:t>
        <a:bodyPr/>
        <a:lstStyle/>
        <a:p>
          <a:endParaRPr lang="en-US"/>
        </a:p>
      </dgm:t>
    </dgm:pt>
    <dgm:pt modelId="{06A819F5-BF0D-4E83-B264-10802A63B12A}" type="sibTrans" cxnId="{8EC7206F-70C2-448A-8F95-51760E9ACC61}">
      <dgm:prSet/>
      <dgm:spPr/>
      <dgm:t>
        <a:bodyPr/>
        <a:lstStyle/>
        <a:p>
          <a:endParaRPr lang="en-US"/>
        </a:p>
      </dgm:t>
    </dgm:pt>
    <dgm:pt modelId="{07A99A4E-CDA9-420C-8D27-9406BEBAA118}">
      <dgm:prSet phldr="0"/>
      <dgm:spPr>
        <a:solidFill>
          <a:srgbClr val="3F9CF0"/>
        </a:solidFill>
      </dgm:spPr>
      <dgm:t>
        <a:bodyPr/>
        <a:lstStyle/>
        <a:p>
          <a:r>
            <a:rPr lang="en-US"/>
            <a:t>Receives Throttle Position Command</a:t>
          </a:r>
        </a:p>
      </dgm:t>
    </dgm:pt>
    <dgm:pt modelId="{495A1B27-EDD1-44B9-885A-96F4D77E94C9}" type="parTrans" cxnId="{55D9A406-6721-49F4-8E8E-A7D5EF76276E}">
      <dgm:prSet/>
      <dgm:spPr/>
      <dgm:t>
        <a:bodyPr/>
        <a:lstStyle/>
        <a:p>
          <a:endParaRPr lang="en-US"/>
        </a:p>
      </dgm:t>
    </dgm:pt>
    <dgm:pt modelId="{89922ACC-E269-4C0E-97FD-0C796A8D258B}" type="sibTrans" cxnId="{55D9A406-6721-49F4-8E8E-A7D5EF76276E}">
      <dgm:prSet/>
      <dgm:spPr/>
      <dgm:t>
        <a:bodyPr/>
        <a:lstStyle/>
        <a:p>
          <a:endParaRPr lang="en-US"/>
        </a:p>
      </dgm:t>
    </dgm:pt>
    <dgm:pt modelId="{3CA029AD-059E-40E9-8DA0-A4ED3F52449B}">
      <dgm:prSet phldr="0"/>
      <dgm:spPr>
        <a:solidFill>
          <a:srgbClr val="3F9CF0"/>
        </a:solidFill>
      </dgm:spPr>
      <dgm:t>
        <a:bodyPr/>
        <a:lstStyle/>
        <a:p>
          <a:r>
            <a:rPr lang="en-US"/>
            <a:t>Receives Wastegate Position Command</a:t>
          </a:r>
        </a:p>
      </dgm:t>
    </dgm:pt>
    <dgm:pt modelId="{054FD05A-2E49-4BBF-BFD3-DDFB50A58902}" type="parTrans" cxnId="{322AB689-4823-4996-AF28-B28049DBA9FE}">
      <dgm:prSet/>
      <dgm:spPr/>
      <dgm:t>
        <a:bodyPr/>
        <a:lstStyle/>
        <a:p>
          <a:endParaRPr lang="en-US"/>
        </a:p>
      </dgm:t>
    </dgm:pt>
    <dgm:pt modelId="{1183202C-8E00-4A72-94D7-6ED385B2963B}" type="sibTrans" cxnId="{322AB689-4823-4996-AF28-B28049DBA9FE}">
      <dgm:prSet/>
      <dgm:spPr/>
      <dgm:t>
        <a:bodyPr/>
        <a:lstStyle/>
        <a:p>
          <a:endParaRPr lang="en-US"/>
        </a:p>
      </dgm:t>
    </dgm:pt>
    <dgm:pt modelId="{FF43FE9C-FA9A-48E1-ACD2-5D97FBB4809C}">
      <dgm:prSet phldr="0"/>
      <dgm:spPr>
        <a:solidFill>
          <a:srgbClr val="3F9CF0"/>
        </a:solidFill>
      </dgm:spPr>
      <dgm:t>
        <a:bodyPr/>
        <a:lstStyle/>
        <a:p>
          <a:r>
            <a:rPr lang="en-US"/>
            <a:t>Returns Multiple Outputs</a:t>
          </a:r>
        </a:p>
      </dgm:t>
    </dgm:pt>
    <dgm:pt modelId="{3A8CB6C0-ADA0-4A65-B20C-D5E856E20825}" type="parTrans" cxnId="{96D6A120-CDED-46BD-A364-1AFDC1F65EFE}">
      <dgm:prSet/>
      <dgm:spPr/>
      <dgm:t>
        <a:bodyPr/>
        <a:lstStyle/>
        <a:p>
          <a:endParaRPr lang="en-US"/>
        </a:p>
      </dgm:t>
    </dgm:pt>
    <dgm:pt modelId="{F8E670EC-0077-4335-8239-D5F31BB34548}" type="sibTrans" cxnId="{96D6A120-CDED-46BD-A364-1AFDC1F65EFE}">
      <dgm:prSet/>
      <dgm:spPr/>
      <dgm:t>
        <a:bodyPr/>
        <a:lstStyle/>
        <a:p>
          <a:endParaRPr lang="en-US"/>
        </a:p>
      </dgm:t>
    </dgm:pt>
    <dgm:pt modelId="{0909B157-2FEC-4D72-BCB2-478C8A886D2C}">
      <dgm:prSet phldr="0"/>
      <dgm:spPr>
        <a:solidFill>
          <a:srgbClr val="3F9CF0"/>
        </a:solidFill>
      </dgm:spPr>
      <dgm:t>
        <a:bodyPr/>
        <a:lstStyle/>
        <a:p>
          <a:r>
            <a:rPr lang="en-US"/>
            <a:t>Returns Throttle Position</a:t>
          </a:r>
        </a:p>
      </dgm:t>
    </dgm:pt>
    <dgm:pt modelId="{8D3D5D7A-0675-42BF-B3C2-74A1DD6293F0}" type="parTrans" cxnId="{1DB77499-E69F-495C-ABCA-531FBFABC0DB}">
      <dgm:prSet/>
      <dgm:spPr/>
      <dgm:t>
        <a:bodyPr/>
        <a:lstStyle/>
        <a:p>
          <a:endParaRPr lang="en-US"/>
        </a:p>
      </dgm:t>
    </dgm:pt>
    <dgm:pt modelId="{97DC784D-A921-4A0C-90A3-7DC52DCCC3B8}" type="sibTrans" cxnId="{1DB77499-E69F-495C-ABCA-531FBFABC0DB}">
      <dgm:prSet/>
      <dgm:spPr/>
      <dgm:t>
        <a:bodyPr/>
        <a:lstStyle/>
        <a:p>
          <a:endParaRPr lang="en-US"/>
        </a:p>
      </dgm:t>
    </dgm:pt>
    <dgm:pt modelId="{37F5F347-7F63-41C8-B875-C027B9EF6A49}">
      <dgm:prSet phldr="0"/>
      <dgm:spPr>
        <a:solidFill>
          <a:srgbClr val="3F9CF0"/>
        </a:solidFill>
      </dgm:spPr>
      <dgm:t>
        <a:bodyPr/>
        <a:lstStyle/>
        <a:p>
          <a:r>
            <a:rPr lang="en-US"/>
            <a:t>Returns Wastegate Position</a:t>
          </a:r>
        </a:p>
      </dgm:t>
    </dgm:pt>
    <dgm:pt modelId="{8AB090EB-5C4B-41E4-AFA5-AF00854ED6F1}" type="parTrans" cxnId="{EB923499-1FAB-4FEC-B119-1D42BB608103}">
      <dgm:prSet/>
      <dgm:spPr/>
      <dgm:t>
        <a:bodyPr/>
        <a:lstStyle/>
        <a:p>
          <a:endParaRPr lang="en-US"/>
        </a:p>
      </dgm:t>
    </dgm:pt>
    <dgm:pt modelId="{66D41830-F0C8-4C29-B7D5-5256BAA9F2AA}" type="sibTrans" cxnId="{EB923499-1FAB-4FEC-B119-1D42BB608103}">
      <dgm:prSet/>
      <dgm:spPr/>
      <dgm:t>
        <a:bodyPr/>
        <a:lstStyle/>
        <a:p>
          <a:endParaRPr lang="en-US"/>
        </a:p>
      </dgm:t>
    </dgm:pt>
    <dgm:pt modelId="{8BE175C4-E16B-4763-A7AC-DBB0B55671DF}">
      <dgm:prSet phldr="0"/>
      <dgm:spPr>
        <a:solidFill>
          <a:srgbClr val="3F9CF0"/>
        </a:solidFill>
      </dgm:spPr>
      <dgm:t>
        <a:bodyPr/>
        <a:lstStyle/>
        <a:p>
          <a:r>
            <a:rPr lang="en-US"/>
            <a:t>Handles Differing Parameters</a:t>
          </a:r>
        </a:p>
      </dgm:t>
    </dgm:pt>
    <dgm:pt modelId="{D462F9DA-A08E-4A00-B51F-99C27016B6E8}" type="parTrans" cxnId="{527B6494-B140-4351-A5EB-65F3220A284A}">
      <dgm:prSet/>
      <dgm:spPr/>
      <dgm:t>
        <a:bodyPr/>
        <a:lstStyle/>
        <a:p>
          <a:endParaRPr lang="en-US"/>
        </a:p>
      </dgm:t>
    </dgm:pt>
    <dgm:pt modelId="{877F9077-0981-4EAF-A53F-5A2DCE91E3AF}" type="sibTrans" cxnId="{527B6494-B140-4351-A5EB-65F3220A284A}">
      <dgm:prSet/>
      <dgm:spPr/>
      <dgm:t>
        <a:bodyPr/>
        <a:lstStyle/>
        <a:p>
          <a:endParaRPr lang="en-US"/>
        </a:p>
      </dgm:t>
    </dgm:pt>
    <dgm:pt modelId="{98FB8F12-0EFD-4612-9583-BF2068B88998}">
      <dgm:prSet phldr="0"/>
      <dgm:spPr>
        <a:solidFill>
          <a:srgbClr val="3F9CF0"/>
        </a:solidFill>
      </dgm:spPr>
      <dgm:t>
        <a:bodyPr/>
        <a:lstStyle/>
        <a:p>
          <a:r>
            <a:rPr lang="en-US"/>
            <a:t>Operates for Varying Displacements</a:t>
          </a:r>
        </a:p>
      </dgm:t>
    </dgm:pt>
    <dgm:pt modelId="{7CB06DF7-2DA5-46C0-8585-5A5C1E7C4AFE}" type="parTrans" cxnId="{84E8B0F8-5200-443A-8734-7BBAC1AC4197}">
      <dgm:prSet/>
      <dgm:spPr/>
      <dgm:t>
        <a:bodyPr/>
        <a:lstStyle/>
        <a:p>
          <a:endParaRPr lang="en-US"/>
        </a:p>
      </dgm:t>
    </dgm:pt>
    <dgm:pt modelId="{458D6D96-888B-488A-BF57-D85C4413CE1D}" type="sibTrans" cxnId="{84E8B0F8-5200-443A-8734-7BBAC1AC4197}">
      <dgm:prSet/>
      <dgm:spPr/>
      <dgm:t>
        <a:bodyPr/>
        <a:lstStyle/>
        <a:p>
          <a:endParaRPr lang="en-US"/>
        </a:p>
      </dgm:t>
    </dgm:pt>
    <dgm:pt modelId="{E0499269-784E-4579-B346-A32E8C5980BB}">
      <dgm:prSet phldr="0"/>
      <dgm:spPr>
        <a:solidFill>
          <a:srgbClr val="3F9CF0"/>
        </a:solidFill>
      </dgm:spPr>
      <dgm:t>
        <a:bodyPr/>
        <a:lstStyle/>
        <a:p>
          <a:pPr rtl="0"/>
          <a:r>
            <a:rPr lang="en-US"/>
            <a:t>Operates for Varying Desired </a:t>
          </a:r>
          <a:r>
            <a:rPr lang="en-US">
              <a:latin typeface="Arial"/>
            </a:rPr>
            <a:t>Powers</a:t>
          </a:r>
          <a:endParaRPr lang="en-US"/>
        </a:p>
      </dgm:t>
    </dgm:pt>
    <dgm:pt modelId="{1DA1ED9C-2B78-46C5-B150-240C52BB7808}" type="parTrans" cxnId="{303717F3-26D7-4521-9B34-02E02FE7EB04}">
      <dgm:prSet/>
      <dgm:spPr/>
      <dgm:t>
        <a:bodyPr/>
        <a:lstStyle/>
        <a:p>
          <a:endParaRPr lang="en-US"/>
        </a:p>
      </dgm:t>
    </dgm:pt>
    <dgm:pt modelId="{4655FB13-0170-498C-B1FC-35B0A910F5D6}" type="sibTrans" cxnId="{303717F3-26D7-4521-9B34-02E02FE7EB04}">
      <dgm:prSet/>
      <dgm:spPr/>
      <dgm:t>
        <a:bodyPr/>
        <a:lstStyle/>
        <a:p>
          <a:endParaRPr lang="en-US"/>
        </a:p>
      </dgm:t>
    </dgm:pt>
    <dgm:pt modelId="{15EF94B8-BC83-4991-A525-077B29508F54}">
      <dgm:prSet phldr="0"/>
      <dgm:spPr>
        <a:solidFill>
          <a:srgbClr val="3F9CF0"/>
        </a:solidFill>
      </dgm:spPr>
      <dgm:t>
        <a:bodyPr/>
        <a:lstStyle/>
        <a:p>
          <a:r>
            <a:rPr lang="en-US"/>
            <a:t>Operates for Varying Number of Cylinders</a:t>
          </a:r>
        </a:p>
      </dgm:t>
    </dgm:pt>
    <dgm:pt modelId="{9B77148F-770D-4B7D-951A-F13E8928AC98}" type="parTrans" cxnId="{F1BF187B-4CA6-4630-8DB6-E7FBEF8ADDED}">
      <dgm:prSet/>
      <dgm:spPr/>
      <dgm:t>
        <a:bodyPr/>
        <a:lstStyle/>
        <a:p>
          <a:endParaRPr lang="en-US"/>
        </a:p>
      </dgm:t>
    </dgm:pt>
    <dgm:pt modelId="{3630AC13-26E1-4E01-8CB6-76DF768FB3EF}" type="sibTrans" cxnId="{F1BF187B-4CA6-4630-8DB6-E7FBEF8ADDED}">
      <dgm:prSet/>
      <dgm:spPr/>
      <dgm:t>
        <a:bodyPr/>
        <a:lstStyle/>
        <a:p>
          <a:endParaRPr lang="en-US"/>
        </a:p>
      </dgm:t>
    </dgm:pt>
    <dgm:pt modelId="{4D25D058-B6EF-48EB-BBA3-F482114D5300}">
      <dgm:prSet phldr="0"/>
      <dgm:spPr>
        <a:solidFill>
          <a:srgbClr val="3F9CF0"/>
        </a:solidFill>
      </dgm:spPr>
      <dgm:t>
        <a:bodyPr/>
        <a:lstStyle/>
        <a:p>
          <a:r>
            <a:rPr lang="en-US"/>
            <a:t>Integration</a:t>
          </a:r>
        </a:p>
      </dgm:t>
    </dgm:pt>
    <dgm:pt modelId="{72CB0335-33AA-49B6-9C09-02E7A61A1CBB}" type="parTrans" cxnId="{DFD7DE25-14C9-4E10-9913-117F18268AE4}">
      <dgm:prSet/>
      <dgm:spPr/>
      <dgm:t>
        <a:bodyPr/>
        <a:lstStyle/>
        <a:p>
          <a:endParaRPr lang="en-US"/>
        </a:p>
      </dgm:t>
    </dgm:pt>
    <dgm:pt modelId="{BE67962D-B4B1-440B-A028-13B658372EF2}" type="sibTrans" cxnId="{DFD7DE25-14C9-4E10-9913-117F18268AE4}">
      <dgm:prSet/>
      <dgm:spPr/>
      <dgm:t>
        <a:bodyPr/>
        <a:lstStyle/>
        <a:p>
          <a:endParaRPr lang="en-US"/>
        </a:p>
      </dgm:t>
    </dgm:pt>
    <dgm:pt modelId="{AE5ECB78-FFBD-4E4D-9E10-86D4BA99A7A1}">
      <dgm:prSet phldr="0"/>
      <dgm:spPr>
        <a:solidFill>
          <a:srgbClr val="3F9CF0"/>
        </a:solidFill>
      </dgm:spPr>
      <dgm:t>
        <a:bodyPr/>
        <a:lstStyle/>
        <a:p>
          <a:r>
            <a:rPr lang="en-US"/>
            <a:t>Works in conjunction with current feed forward controls</a:t>
          </a:r>
        </a:p>
      </dgm:t>
    </dgm:pt>
    <dgm:pt modelId="{E300D941-6509-4C35-9425-D6DE545320F3}" type="parTrans" cxnId="{5F8B600E-F46D-4626-A941-B0C6B5038D6B}">
      <dgm:prSet/>
      <dgm:spPr/>
      <dgm:t>
        <a:bodyPr/>
        <a:lstStyle/>
        <a:p>
          <a:endParaRPr lang="en-US"/>
        </a:p>
      </dgm:t>
    </dgm:pt>
    <dgm:pt modelId="{25AC9DA4-5AC5-4082-899E-2C69E8517A9D}" type="sibTrans" cxnId="{5F8B600E-F46D-4626-A941-B0C6B5038D6B}">
      <dgm:prSet/>
      <dgm:spPr/>
      <dgm:t>
        <a:bodyPr/>
        <a:lstStyle/>
        <a:p>
          <a:endParaRPr lang="en-US"/>
        </a:p>
      </dgm:t>
    </dgm:pt>
    <dgm:pt modelId="{DCCD72E8-4502-4D03-BB10-02742BF3A35B}">
      <dgm:prSet phldr="0"/>
      <dgm:spPr>
        <a:solidFill>
          <a:srgbClr val="3F9CF0"/>
        </a:solidFill>
      </dgm:spPr>
      <dgm:t>
        <a:bodyPr/>
        <a:lstStyle/>
        <a:p>
          <a:r>
            <a:rPr lang="en-US"/>
            <a:t>Estimation Improvement</a:t>
          </a:r>
        </a:p>
      </dgm:t>
    </dgm:pt>
    <dgm:pt modelId="{4B8146DC-927D-4BD1-89B3-446A98A61DF7}" type="parTrans" cxnId="{9B5336C9-593F-4ACB-B150-3C0BB2154891}">
      <dgm:prSet/>
      <dgm:spPr/>
      <dgm:t>
        <a:bodyPr/>
        <a:lstStyle/>
        <a:p>
          <a:endParaRPr lang="en-US"/>
        </a:p>
      </dgm:t>
    </dgm:pt>
    <dgm:pt modelId="{5D4B24E0-9E0A-47C3-B816-B1FC4AD28FF4}" type="sibTrans" cxnId="{9B5336C9-593F-4ACB-B150-3C0BB2154891}">
      <dgm:prSet/>
      <dgm:spPr/>
      <dgm:t>
        <a:bodyPr/>
        <a:lstStyle/>
        <a:p>
          <a:endParaRPr lang="en-US"/>
        </a:p>
      </dgm:t>
    </dgm:pt>
    <dgm:pt modelId="{90EC4189-D0C6-4282-AF3B-51C3FBB69A65}">
      <dgm:prSet phldr="0"/>
      <dgm:spPr>
        <a:solidFill>
          <a:srgbClr val="3F9CF0"/>
        </a:solidFill>
      </dgm:spPr>
      <dgm:t>
        <a:bodyPr/>
        <a:lstStyle/>
        <a:p>
          <a:r>
            <a:rPr lang="en-US"/>
            <a:t>Align Output Torque with Desired</a:t>
          </a:r>
        </a:p>
      </dgm:t>
    </dgm:pt>
    <dgm:pt modelId="{A295C543-C7C1-429F-A547-8203B8DCF8C0}" type="parTrans" cxnId="{BE783B93-7F4A-4CBC-A0C5-97052E554080}">
      <dgm:prSet/>
      <dgm:spPr/>
      <dgm:t>
        <a:bodyPr/>
        <a:lstStyle/>
        <a:p>
          <a:endParaRPr lang="en-US"/>
        </a:p>
      </dgm:t>
    </dgm:pt>
    <dgm:pt modelId="{9438DD6F-7B17-4FC4-824B-92C3A277E076}" type="sibTrans" cxnId="{BE783B93-7F4A-4CBC-A0C5-97052E554080}">
      <dgm:prSet/>
      <dgm:spPr/>
      <dgm:t>
        <a:bodyPr/>
        <a:lstStyle/>
        <a:p>
          <a:endParaRPr lang="en-US"/>
        </a:p>
      </dgm:t>
    </dgm:pt>
    <dgm:pt modelId="{CA6F1DE9-5583-4709-A887-A596DBB11DAA}">
      <dgm:prSet phldr="0"/>
      <dgm:spPr>
        <a:solidFill>
          <a:srgbClr val="3F9CF0"/>
        </a:solidFill>
      </dgm:spPr>
      <dgm:t>
        <a:bodyPr/>
        <a:lstStyle/>
        <a:p>
          <a:r>
            <a:rPr lang="en-US"/>
            <a:t>Drive Lambda ~ 1</a:t>
          </a:r>
        </a:p>
      </dgm:t>
    </dgm:pt>
    <dgm:pt modelId="{19FB5058-5E8C-4D7A-87FC-0E58348B00C8}" type="parTrans" cxnId="{ED2F6A78-7D4C-4C89-93F5-F2A4D878C7AE}">
      <dgm:prSet/>
      <dgm:spPr/>
      <dgm:t>
        <a:bodyPr/>
        <a:lstStyle/>
        <a:p>
          <a:endParaRPr lang="en-US"/>
        </a:p>
      </dgm:t>
    </dgm:pt>
    <dgm:pt modelId="{E50CD412-F4A3-4F2F-8494-A0817B7A6056}" type="sibTrans" cxnId="{ED2F6A78-7D4C-4C89-93F5-F2A4D878C7AE}">
      <dgm:prSet/>
      <dgm:spPr/>
      <dgm:t>
        <a:bodyPr/>
        <a:lstStyle/>
        <a:p>
          <a:endParaRPr lang="en-US"/>
        </a:p>
      </dgm:t>
    </dgm:pt>
    <dgm:pt modelId="{A7F8E22C-E379-4F86-94D5-F2FEF9D0F20B}">
      <dgm:prSet phldr="0"/>
      <dgm:spPr>
        <a:solidFill>
          <a:srgbClr val="3F9CF0"/>
        </a:solidFill>
      </dgm:spPr>
      <dgm:t>
        <a:bodyPr/>
        <a:lstStyle/>
        <a:p>
          <a:r>
            <a:rPr lang="en-US">
              <a:latin typeface="Arial"/>
            </a:rPr>
            <a:t>Improve</a:t>
          </a:r>
          <a:r>
            <a:rPr lang="en-US"/>
            <a:t> Time Response</a:t>
          </a:r>
        </a:p>
      </dgm:t>
    </dgm:pt>
    <dgm:pt modelId="{CACC8F34-5235-4348-B2B4-6113D20D437B}" type="parTrans" cxnId="{C6129C1F-DB5F-4215-98F9-8EC9DFEFD30D}">
      <dgm:prSet/>
      <dgm:spPr/>
      <dgm:t>
        <a:bodyPr/>
        <a:lstStyle/>
        <a:p>
          <a:endParaRPr lang="en-US"/>
        </a:p>
      </dgm:t>
    </dgm:pt>
    <dgm:pt modelId="{1E7DD06A-5362-4D89-BCE8-9AC81F92350A}" type="sibTrans" cxnId="{C6129C1F-DB5F-4215-98F9-8EC9DFEFD30D}">
      <dgm:prSet/>
      <dgm:spPr/>
      <dgm:t>
        <a:bodyPr/>
        <a:lstStyle/>
        <a:p>
          <a:endParaRPr lang="en-US"/>
        </a:p>
      </dgm:t>
    </dgm:pt>
    <dgm:pt modelId="{BBB87A0B-000D-454B-8663-A3DF9ACEC929}">
      <dgm:prSet phldr="0"/>
      <dgm:spPr>
        <a:solidFill>
          <a:srgbClr val="3F9CF0"/>
        </a:solidFill>
      </dgm:spPr>
      <dgm:t>
        <a:bodyPr/>
        <a:lstStyle/>
        <a:p>
          <a:pPr rtl="0"/>
          <a:r>
            <a:rPr lang="en-US"/>
            <a:t>Measure Error</a:t>
          </a:r>
          <a:endParaRPr lang="en-US">
            <a:latin typeface="Arial"/>
          </a:endParaRPr>
        </a:p>
      </dgm:t>
    </dgm:pt>
    <dgm:pt modelId="{940D6784-6408-4910-AD77-41499F8862B2}" type="parTrans" cxnId="{759B5ED3-A17E-45F8-AFFF-8C7E9D48E1A0}">
      <dgm:prSet/>
      <dgm:spPr/>
      <dgm:t>
        <a:bodyPr/>
        <a:lstStyle/>
        <a:p>
          <a:endParaRPr lang="en-US"/>
        </a:p>
      </dgm:t>
    </dgm:pt>
    <dgm:pt modelId="{4F92BA1F-E2C9-49FA-B4D6-06C3AF522FC2}" type="sibTrans" cxnId="{759B5ED3-A17E-45F8-AFFF-8C7E9D48E1A0}">
      <dgm:prSet/>
      <dgm:spPr/>
      <dgm:t>
        <a:bodyPr/>
        <a:lstStyle/>
        <a:p>
          <a:endParaRPr lang="en-US"/>
        </a:p>
      </dgm:t>
    </dgm:pt>
    <dgm:pt modelId="{33A01AAC-C9C7-40BF-B305-9AE091F4C839}" type="pres">
      <dgm:prSet presAssocID="{0A6FFFF3-EA7B-4755-834F-5EF293A50791}" presName="hierChild1" presStyleCnt="0">
        <dgm:presLayoutVars>
          <dgm:orgChart val="1"/>
          <dgm:chPref val="1"/>
          <dgm:dir/>
          <dgm:animOne val="branch"/>
          <dgm:animLvl val="lvl"/>
          <dgm:resizeHandles/>
        </dgm:presLayoutVars>
      </dgm:prSet>
      <dgm:spPr/>
    </dgm:pt>
    <dgm:pt modelId="{E9BF099D-E956-4228-9CB5-21249D2EACCF}" type="pres">
      <dgm:prSet presAssocID="{E3B4A639-F8C8-4E60-AF3A-06D184EA81C9}" presName="hierRoot1" presStyleCnt="0">
        <dgm:presLayoutVars>
          <dgm:hierBranch val="init"/>
        </dgm:presLayoutVars>
      </dgm:prSet>
      <dgm:spPr/>
    </dgm:pt>
    <dgm:pt modelId="{5F4C65FF-14A0-4683-B40C-44BFC3738EB7}" type="pres">
      <dgm:prSet presAssocID="{E3B4A639-F8C8-4E60-AF3A-06D184EA81C9}" presName="rootComposite1" presStyleCnt="0"/>
      <dgm:spPr/>
    </dgm:pt>
    <dgm:pt modelId="{40471DB2-ADB1-4024-A607-AB76B120F1BB}" type="pres">
      <dgm:prSet presAssocID="{E3B4A639-F8C8-4E60-AF3A-06D184EA81C9}" presName="rootText1" presStyleLbl="node0" presStyleIdx="0" presStyleCnt="1">
        <dgm:presLayoutVars>
          <dgm:chPref val="3"/>
        </dgm:presLayoutVars>
      </dgm:prSet>
      <dgm:spPr/>
    </dgm:pt>
    <dgm:pt modelId="{DBB3CDCF-5237-495E-A190-E36433B26A72}" type="pres">
      <dgm:prSet presAssocID="{E3B4A639-F8C8-4E60-AF3A-06D184EA81C9}" presName="rootConnector1" presStyleLbl="node1" presStyleIdx="0" presStyleCnt="0"/>
      <dgm:spPr/>
    </dgm:pt>
    <dgm:pt modelId="{9A53AEAB-A9D3-4075-909B-61C804257C9D}" type="pres">
      <dgm:prSet presAssocID="{E3B4A639-F8C8-4E60-AF3A-06D184EA81C9}" presName="hierChild2" presStyleCnt="0"/>
      <dgm:spPr/>
    </dgm:pt>
    <dgm:pt modelId="{10FACDF5-291B-421D-A67C-3D29E0300B84}" type="pres">
      <dgm:prSet presAssocID="{E7EE6F84-1E7A-4E8F-A94A-F5B4EA60E08B}" presName="Name37" presStyleLbl="parChTrans1D2" presStyleIdx="0" presStyleCnt="3"/>
      <dgm:spPr/>
    </dgm:pt>
    <dgm:pt modelId="{A58577CD-7771-46A0-80BA-36CE3957B272}" type="pres">
      <dgm:prSet presAssocID="{56F90870-299B-4ADD-8440-A06405BDE18E}" presName="hierRoot2" presStyleCnt="0">
        <dgm:presLayoutVars>
          <dgm:hierBranch val="init"/>
        </dgm:presLayoutVars>
      </dgm:prSet>
      <dgm:spPr/>
    </dgm:pt>
    <dgm:pt modelId="{57C7791B-E8CD-4E28-9DA0-56A03B89201A}" type="pres">
      <dgm:prSet presAssocID="{56F90870-299B-4ADD-8440-A06405BDE18E}" presName="rootComposite" presStyleCnt="0"/>
      <dgm:spPr/>
    </dgm:pt>
    <dgm:pt modelId="{3F0EFB56-0384-4500-B045-1199B50B4A07}" type="pres">
      <dgm:prSet presAssocID="{56F90870-299B-4ADD-8440-A06405BDE18E}" presName="rootText" presStyleLbl="node2" presStyleIdx="0" presStyleCnt="3">
        <dgm:presLayoutVars>
          <dgm:chPref val="3"/>
        </dgm:presLayoutVars>
      </dgm:prSet>
      <dgm:spPr/>
    </dgm:pt>
    <dgm:pt modelId="{231434ED-736A-4E02-BBC1-F5AA4E2E1310}" type="pres">
      <dgm:prSet presAssocID="{56F90870-299B-4ADD-8440-A06405BDE18E}" presName="rootConnector" presStyleLbl="node2" presStyleIdx="0" presStyleCnt="3"/>
      <dgm:spPr/>
    </dgm:pt>
    <dgm:pt modelId="{70239308-4057-4FFC-A9A8-963D9B757085}" type="pres">
      <dgm:prSet presAssocID="{56F90870-299B-4ADD-8440-A06405BDE18E}" presName="hierChild4" presStyleCnt="0"/>
      <dgm:spPr/>
    </dgm:pt>
    <dgm:pt modelId="{B45C738D-E919-44CA-AAB7-084ED10D4880}" type="pres">
      <dgm:prSet presAssocID="{2788F65B-3E66-46B3-AD15-E60ACAB52109}" presName="Name37" presStyleLbl="parChTrans1D3" presStyleIdx="0" presStyleCnt="5"/>
      <dgm:spPr/>
    </dgm:pt>
    <dgm:pt modelId="{77862273-EF30-4A67-8765-905130CA2219}" type="pres">
      <dgm:prSet presAssocID="{9CE98DB6-242C-4701-B8F1-F53EFD4C3517}" presName="hierRoot2" presStyleCnt="0">
        <dgm:presLayoutVars>
          <dgm:hierBranch val="init"/>
        </dgm:presLayoutVars>
      </dgm:prSet>
      <dgm:spPr/>
    </dgm:pt>
    <dgm:pt modelId="{74667144-CF91-47A1-8C5E-24047D1B4111}" type="pres">
      <dgm:prSet presAssocID="{9CE98DB6-242C-4701-B8F1-F53EFD4C3517}" presName="rootComposite" presStyleCnt="0"/>
      <dgm:spPr/>
    </dgm:pt>
    <dgm:pt modelId="{F59647C3-97B0-4302-A30A-F9CEE26CAD46}" type="pres">
      <dgm:prSet presAssocID="{9CE98DB6-242C-4701-B8F1-F53EFD4C3517}" presName="rootText" presStyleLbl="node3" presStyleIdx="0" presStyleCnt="5">
        <dgm:presLayoutVars>
          <dgm:chPref val="3"/>
        </dgm:presLayoutVars>
      </dgm:prSet>
      <dgm:spPr/>
    </dgm:pt>
    <dgm:pt modelId="{0851BC0E-EBF4-4639-8D1B-52DA5B8432E1}" type="pres">
      <dgm:prSet presAssocID="{9CE98DB6-242C-4701-B8F1-F53EFD4C3517}" presName="rootConnector" presStyleLbl="node3" presStyleIdx="0" presStyleCnt="5"/>
      <dgm:spPr/>
    </dgm:pt>
    <dgm:pt modelId="{FDB96B86-BA53-4865-83D5-A51E3BE4BAEC}" type="pres">
      <dgm:prSet presAssocID="{9CE98DB6-242C-4701-B8F1-F53EFD4C3517}" presName="hierChild4" presStyleCnt="0"/>
      <dgm:spPr/>
    </dgm:pt>
    <dgm:pt modelId="{8EDED56D-5D83-4C19-BE84-5E62945242BA}" type="pres">
      <dgm:prSet presAssocID="{495A1B27-EDD1-44B9-885A-96F4D77E94C9}" presName="Name37" presStyleLbl="parChTrans1D4" presStyleIdx="0" presStyleCnt="10"/>
      <dgm:spPr/>
    </dgm:pt>
    <dgm:pt modelId="{93373023-84DD-429A-9790-CE67B9F45804}" type="pres">
      <dgm:prSet presAssocID="{07A99A4E-CDA9-420C-8D27-9406BEBAA118}" presName="hierRoot2" presStyleCnt="0">
        <dgm:presLayoutVars>
          <dgm:hierBranch val="init"/>
        </dgm:presLayoutVars>
      </dgm:prSet>
      <dgm:spPr/>
    </dgm:pt>
    <dgm:pt modelId="{4C74C560-397B-4756-9D1C-916810C22A07}" type="pres">
      <dgm:prSet presAssocID="{07A99A4E-CDA9-420C-8D27-9406BEBAA118}" presName="rootComposite" presStyleCnt="0"/>
      <dgm:spPr/>
    </dgm:pt>
    <dgm:pt modelId="{F6044380-C6D4-40BA-B257-1B5D631DA77C}" type="pres">
      <dgm:prSet presAssocID="{07A99A4E-CDA9-420C-8D27-9406BEBAA118}" presName="rootText" presStyleLbl="node4" presStyleIdx="0" presStyleCnt="10">
        <dgm:presLayoutVars>
          <dgm:chPref val="3"/>
        </dgm:presLayoutVars>
      </dgm:prSet>
      <dgm:spPr/>
    </dgm:pt>
    <dgm:pt modelId="{D4A3BE12-0268-487D-A1FF-65A46D46D3F0}" type="pres">
      <dgm:prSet presAssocID="{07A99A4E-CDA9-420C-8D27-9406BEBAA118}" presName="rootConnector" presStyleLbl="node4" presStyleIdx="0" presStyleCnt="10"/>
      <dgm:spPr/>
    </dgm:pt>
    <dgm:pt modelId="{2A1B5D2A-D24B-4A0F-A0EC-9D87C64B7C53}" type="pres">
      <dgm:prSet presAssocID="{07A99A4E-CDA9-420C-8D27-9406BEBAA118}" presName="hierChild4" presStyleCnt="0"/>
      <dgm:spPr/>
    </dgm:pt>
    <dgm:pt modelId="{1093BD62-3844-4785-B8CF-B4609DCFFB78}" type="pres">
      <dgm:prSet presAssocID="{07A99A4E-CDA9-420C-8D27-9406BEBAA118}" presName="hierChild5" presStyleCnt="0"/>
      <dgm:spPr/>
    </dgm:pt>
    <dgm:pt modelId="{754FC670-EA39-4608-AF2E-CA59921E86A3}" type="pres">
      <dgm:prSet presAssocID="{054FD05A-2E49-4BBF-BFD3-DDFB50A58902}" presName="Name37" presStyleLbl="parChTrans1D4" presStyleIdx="1" presStyleCnt="10"/>
      <dgm:spPr/>
    </dgm:pt>
    <dgm:pt modelId="{6EDD775E-8B29-4F62-858B-77C6E44488D4}" type="pres">
      <dgm:prSet presAssocID="{3CA029AD-059E-40E9-8DA0-A4ED3F52449B}" presName="hierRoot2" presStyleCnt="0">
        <dgm:presLayoutVars>
          <dgm:hierBranch val="init"/>
        </dgm:presLayoutVars>
      </dgm:prSet>
      <dgm:spPr/>
    </dgm:pt>
    <dgm:pt modelId="{1DDBEEC9-AC7D-484A-837A-250DDD8D2801}" type="pres">
      <dgm:prSet presAssocID="{3CA029AD-059E-40E9-8DA0-A4ED3F52449B}" presName="rootComposite" presStyleCnt="0"/>
      <dgm:spPr/>
    </dgm:pt>
    <dgm:pt modelId="{6508B479-B262-4998-BE16-43611C9DC7CA}" type="pres">
      <dgm:prSet presAssocID="{3CA029AD-059E-40E9-8DA0-A4ED3F52449B}" presName="rootText" presStyleLbl="node4" presStyleIdx="1" presStyleCnt="10">
        <dgm:presLayoutVars>
          <dgm:chPref val="3"/>
        </dgm:presLayoutVars>
      </dgm:prSet>
      <dgm:spPr/>
    </dgm:pt>
    <dgm:pt modelId="{52D9F959-7735-4FFB-A33E-ECEC5705E435}" type="pres">
      <dgm:prSet presAssocID="{3CA029AD-059E-40E9-8DA0-A4ED3F52449B}" presName="rootConnector" presStyleLbl="node4" presStyleIdx="1" presStyleCnt="10"/>
      <dgm:spPr/>
    </dgm:pt>
    <dgm:pt modelId="{F8F024E8-18A3-4A8C-86BC-710CFEB99F56}" type="pres">
      <dgm:prSet presAssocID="{3CA029AD-059E-40E9-8DA0-A4ED3F52449B}" presName="hierChild4" presStyleCnt="0"/>
      <dgm:spPr/>
    </dgm:pt>
    <dgm:pt modelId="{B802291A-D27B-4C38-8651-A4E84384BCC9}" type="pres">
      <dgm:prSet presAssocID="{3CA029AD-059E-40E9-8DA0-A4ED3F52449B}" presName="hierChild5" presStyleCnt="0"/>
      <dgm:spPr/>
    </dgm:pt>
    <dgm:pt modelId="{097CF7FB-93EE-4137-BA71-7296927C7117}" type="pres">
      <dgm:prSet presAssocID="{9CE98DB6-242C-4701-B8F1-F53EFD4C3517}" presName="hierChild5" presStyleCnt="0"/>
      <dgm:spPr/>
    </dgm:pt>
    <dgm:pt modelId="{FF14F6F0-E1B7-491F-B49E-844A2783F43B}" type="pres">
      <dgm:prSet presAssocID="{3A8CB6C0-ADA0-4A65-B20C-D5E856E20825}" presName="Name37" presStyleLbl="parChTrans1D3" presStyleIdx="1" presStyleCnt="5"/>
      <dgm:spPr/>
    </dgm:pt>
    <dgm:pt modelId="{13A93495-9832-4B80-A8EF-1A5C39663E49}" type="pres">
      <dgm:prSet presAssocID="{FF43FE9C-FA9A-48E1-ACD2-5D97FBB4809C}" presName="hierRoot2" presStyleCnt="0">
        <dgm:presLayoutVars>
          <dgm:hierBranch val="init"/>
        </dgm:presLayoutVars>
      </dgm:prSet>
      <dgm:spPr/>
    </dgm:pt>
    <dgm:pt modelId="{8FA01FB2-B8F5-4C61-891C-047383AB08AF}" type="pres">
      <dgm:prSet presAssocID="{FF43FE9C-FA9A-48E1-ACD2-5D97FBB4809C}" presName="rootComposite" presStyleCnt="0"/>
      <dgm:spPr/>
    </dgm:pt>
    <dgm:pt modelId="{25781418-2984-42D1-8DC7-6C62C16A844F}" type="pres">
      <dgm:prSet presAssocID="{FF43FE9C-FA9A-48E1-ACD2-5D97FBB4809C}" presName="rootText" presStyleLbl="node3" presStyleIdx="1" presStyleCnt="5">
        <dgm:presLayoutVars>
          <dgm:chPref val="3"/>
        </dgm:presLayoutVars>
      </dgm:prSet>
      <dgm:spPr/>
    </dgm:pt>
    <dgm:pt modelId="{311B60A9-56DC-4AE0-982E-78DF51DA48B5}" type="pres">
      <dgm:prSet presAssocID="{FF43FE9C-FA9A-48E1-ACD2-5D97FBB4809C}" presName="rootConnector" presStyleLbl="node3" presStyleIdx="1" presStyleCnt="5"/>
      <dgm:spPr/>
    </dgm:pt>
    <dgm:pt modelId="{A34E29D9-A8FC-4A0A-AE70-05A1B45E0D15}" type="pres">
      <dgm:prSet presAssocID="{FF43FE9C-FA9A-48E1-ACD2-5D97FBB4809C}" presName="hierChild4" presStyleCnt="0"/>
      <dgm:spPr/>
    </dgm:pt>
    <dgm:pt modelId="{C1CC0869-EE06-4E92-933A-1D0AEA936001}" type="pres">
      <dgm:prSet presAssocID="{8D3D5D7A-0675-42BF-B3C2-74A1DD6293F0}" presName="Name37" presStyleLbl="parChTrans1D4" presStyleIdx="2" presStyleCnt="10"/>
      <dgm:spPr/>
    </dgm:pt>
    <dgm:pt modelId="{0CA7725A-D062-4E84-B7B2-E75003CA47DD}" type="pres">
      <dgm:prSet presAssocID="{0909B157-2FEC-4D72-BCB2-478C8A886D2C}" presName="hierRoot2" presStyleCnt="0">
        <dgm:presLayoutVars>
          <dgm:hierBranch val="init"/>
        </dgm:presLayoutVars>
      </dgm:prSet>
      <dgm:spPr/>
    </dgm:pt>
    <dgm:pt modelId="{F7785A93-EC9A-4686-A931-324B2FB94756}" type="pres">
      <dgm:prSet presAssocID="{0909B157-2FEC-4D72-BCB2-478C8A886D2C}" presName="rootComposite" presStyleCnt="0"/>
      <dgm:spPr/>
    </dgm:pt>
    <dgm:pt modelId="{D7497326-75C3-4F64-B34A-D923A52DFCE1}" type="pres">
      <dgm:prSet presAssocID="{0909B157-2FEC-4D72-BCB2-478C8A886D2C}" presName="rootText" presStyleLbl="node4" presStyleIdx="2" presStyleCnt="10">
        <dgm:presLayoutVars>
          <dgm:chPref val="3"/>
        </dgm:presLayoutVars>
      </dgm:prSet>
      <dgm:spPr/>
    </dgm:pt>
    <dgm:pt modelId="{92E37F47-79A7-47D8-B39F-30CF7ADE4EF4}" type="pres">
      <dgm:prSet presAssocID="{0909B157-2FEC-4D72-BCB2-478C8A886D2C}" presName="rootConnector" presStyleLbl="node4" presStyleIdx="2" presStyleCnt="10"/>
      <dgm:spPr/>
    </dgm:pt>
    <dgm:pt modelId="{092D47AD-3154-4128-B7F0-118D592EC278}" type="pres">
      <dgm:prSet presAssocID="{0909B157-2FEC-4D72-BCB2-478C8A886D2C}" presName="hierChild4" presStyleCnt="0"/>
      <dgm:spPr/>
    </dgm:pt>
    <dgm:pt modelId="{763787DE-57BE-4A75-8FAC-3B2BB662869F}" type="pres">
      <dgm:prSet presAssocID="{0909B157-2FEC-4D72-BCB2-478C8A886D2C}" presName="hierChild5" presStyleCnt="0"/>
      <dgm:spPr/>
    </dgm:pt>
    <dgm:pt modelId="{8ECFA237-B29E-4A0E-9679-C52F8BD7645C}" type="pres">
      <dgm:prSet presAssocID="{8AB090EB-5C4B-41E4-AFA5-AF00854ED6F1}" presName="Name37" presStyleLbl="parChTrans1D4" presStyleIdx="3" presStyleCnt="10"/>
      <dgm:spPr/>
    </dgm:pt>
    <dgm:pt modelId="{24494EA4-9AE5-43E8-9413-497E44984031}" type="pres">
      <dgm:prSet presAssocID="{37F5F347-7F63-41C8-B875-C027B9EF6A49}" presName="hierRoot2" presStyleCnt="0">
        <dgm:presLayoutVars>
          <dgm:hierBranch val="init"/>
        </dgm:presLayoutVars>
      </dgm:prSet>
      <dgm:spPr/>
    </dgm:pt>
    <dgm:pt modelId="{C25EB0AA-E0C2-4CEF-AF10-12D46D989BE5}" type="pres">
      <dgm:prSet presAssocID="{37F5F347-7F63-41C8-B875-C027B9EF6A49}" presName="rootComposite" presStyleCnt="0"/>
      <dgm:spPr/>
    </dgm:pt>
    <dgm:pt modelId="{3C58B1EF-4E41-4102-A2A7-4D28FA630DBF}" type="pres">
      <dgm:prSet presAssocID="{37F5F347-7F63-41C8-B875-C027B9EF6A49}" presName="rootText" presStyleLbl="node4" presStyleIdx="3" presStyleCnt="10">
        <dgm:presLayoutVars>
          <dgm:chPref val="3"/>
        </dgm:presLayoutVars>
      </dgm:prSet>
      <dgm:spPr/>
    </dgm:pt>
    <dgm:pt modelId="{D832F0AF-D062-44C4-8D1C-1F45B3C1FEF0}" type="pres">
      <dgm:prSet presAssocID="{37F5F347-7F63-41C8-B875-C027B9EF6A49}" presName="rootConnector" presStyleLbl="node4" presStyleIdx="3" presStyleCnt="10"/>
      <dgm:spPr/>
    </dgm:pt>
    <dgm:pt modelId="{87B9E771-9EAE-4313-B1E8-340B1533E3D4}" type="pres">
      <dgm:prSet presAssocID="{37F5F347-7F63-41C8-B875-C027B9EF6A49}" presName="hierChild4" presStyleCnt="0"/>
      <dgm:spPr/>
    </dgm:pt>
    <dgm:pt modelId="{A67C32FB-49E2-47EC-BEAA-D01FE5225289}" type="pres">
      <dgm:prSet presAssocID="{37F5F347-7F63-41C8-B875-C027B9EF6A49}" presName="hierChild5" presStyleCnt="0"/>
      <dgm:spPr/>
    </dgm:pt>
    <dgm:pt modelId="{79F47CC2-AEBF-4279-B024-A91B108B37E3}" type="pres">
      <dgm:prSet presAssocID="{FF43FE9C-FA9A-48E1-ACD2-5D97FBB4809C}" presName="hierChild5" presStyleCnt="0"/>
      <dgm:spPr/>
    </dgm:pt>
    <dgm:pt modelId="{38FB78B8-FC11-4EA2-9E85-D169167E9A98}" type="pres">
      <dgm:prSet presAssocID="{D462F9DA-A08E-4A00-B51F-99C27016B6E8}" presName="Name37" presStyleLbl="parChTrans1D3" presStyleIdx="2" presStyleCnt="5"/>
      <dgm:spPr/>
    </dgm:pt>
    <dgm:pt modelId="{B134D884-7D15-41AB-8FDD-9CF06FC35301}" type="pres">
      <dgm:prSet presAssocID="{8BE175C4-E16B-4763-A7AC-DBB0B55671DF}" presName="hierRoot2" presStyleCnt="0">
        <dgm:presLayoutVars>
          <dgm:hierBranch val="init"/>
        </dgm:presLayoutVars>
      </dgm:prSet>
      <dgm:spPr/>
    </dgm:pt>
    <dgm:pt modelId="{79EC2798-0374-4B3B-A2AA-572C21A4C5E5}" type="pres">
      <dgm:prSet presAssocID="{8BE175C4-E16B-4763-A7AC-DBB0B55671DF}" presName="rootComposite" presStyleCnt="0"/>
      <dgm:spPr/>
    </dgm:pt>
    <dgm:pt modelId="{1045414D-F189-4017-A889-13CCA0A1CFDF}" type="pres">
      <dgm:prSet presAssocID="{8BE175C4-E16B-4763-A7AC-DBB0B55671DF}" presName="rootText" presStyleLbl="node3" presStyleIdx="2" presStyleCnt="5">
        <dgm:presLayoutVars>
          <dgm:chPref val="3"/>
        </dgm:presLayoutVars>
      </dgm:prSet>
      <dgm:spPr/>
    </dgm:pt>
    <dgm:pt modelId="{AA5AEDF8-99A7-4451-AA82-DBDBCC0126C0}" type="pres">
      <dgm:prSet presAssocID="{8BE175C4-E16B-4763-A7AC-DBB0B55671DF}" presName="rootConnector" presStyleLbl="node3" presStyleIdx="2" presStyleCnt="5"/>
      <dgm:spPr/>
    </dgm:pt>
    <dgm:pt modelId="{17D207E5-2679-4988-BA4B-5ED64C601CF8}" type="pres">
      <dgm:prSet presAssocID="{8BE175C4-E16B-4763-A7AC-DBB0B55671DF}" presName="hierChild4" presStyleCnt="0"/>
      <dgm:spPr/>
    </dgm:pt>
    <dgm:pt modelId="{423D7FCB-1F24-404F-A59E-BEE585AB24F8}" type="pres">
      <dgm:prSet presAssocID="{7CB06DF7-2DA5-46C0-8585-5A5C1E7C4AFE}" presName="Name37" presStyleLbl="parChTrans1D4" presStyleIdx="4" presStyleCnt="10"/>
      <dgm:spPr/>
    </dgm:pt>
    <dgm:pt modelId="{7DC14064-A72C-462C-8AF3-9E2CDCE4819E}" type="pres">
      <dgm:prSet presAssocID="{98FB8F12-0EFD-4612-9583-BF2068B88998}" presName="hierRoot2" presStyleCnt="0">
        <dgm:presLayoutVars>
          <dgm:hierBranch val="init"/>
        </dgm:presLayoutVars>
      </dgm:prSet>
      <dgm:spPr/>
    </dgm:pt>
    <dgm:pt modelId="{0CCCA9E7-C655-46C7-B899-332A19B4944C}" type="pres">
      <dgm:prSet presAssocID="{98FB8F12-0EFD-4612-9583-BF2068B88998}" presName="rootComposite" presStyleCnt="0"/>
      <dgm:spPr/>
    </dgm:pt>
    <dgm:pt modelId="{B791F708-D4C0-4F4B-9268-C1EB4322F46E}" type="pres">
      <dgm:prSet presAssocID="{98FB8F12-0EFD-4612-9583-BF2068B88998}" presName="rootText" presStyleLbl="node4" presStyleIdx="4" presStyleCnt="10">
        <dgm:presLayoutVars>
          <dgm:chPref val="3"/>
        </dgm:presLayoutVars>
      </dgm:prSet>
      <dgm:spPr/>
    </dgm:pt>
    <dgm:pt modelId="{873EC43A-48FA-4A81-B025-2A46EA232311}" type="pres">
      <dgm:prSet presAssocID="{98FB8F12-0EFD-4612-9583-BF2068B88998}" presName="rootConnector" presStyleLbl="node4" presStyleIdx="4" presStyleCnt="10"/>
      <dgm:spPr/>
    </dgm:pt>
    <dgm:pt modelId="{CB3ED31B-186D-4531-8C2D-5CAE8A8D719F}" type="pres">
      <dgm:prSet presAssocID="{98FB8F12-0EFD-4612-9583-BF2068B88998}" presName="hierChild4" presStyleCnt="0"/>
      <dgm:spPr/>
    </dgm:pt>
    <dgm:pt modelId="{80B3BB85-5335-446D-AB29-C5A109AC820E}" type="pres">
      <dgm:prSet presAssocID="{98FB8F12-0EFD-4612-9583-BF2068B88998}" presName="hierChild5" presStyleCnt="0"/>
      <dgm:spPr/>
    </dgm:pt>
    <dgm:pt modelId="{73A25D16-2F1E-47CC-80C4-932F0C11421C}" type="pres">
      <dgm:prSet presAssocID="{1DA1ED9C-2B78-46C5-B150-240C52BB7808}" presName="Name37" presStyleLbl="parChTrans1D4" presStyleIdx="5" presStyleCnt="10"/>
      <dgm:spPr/>
    </dgm:pt>
    <dgm:pt modelId="{FF8C52A8-A1B5-467E-BF99-31A10F7EA56C}" type="pres">
      <dgm:prSet presAssocID="{E0499269-784E-4579-B346-A32E8C5980BB}" presName="hierRoot2" presStyleCnt="0">
        <dgm:presLayoutVars>
          <dgm:hierBranch val="init"/>
        </dgm:presLayoutVars>
      </dgm:prSet>
      <dgm:spPr/>
    </dgm:pt>
    <dgm:pt modelId="{33248593-878C-4FF7-8194-52DB0EF9162B}" type="pres">
      <dgm:prSet presAssocID="{E0499269-784E-4579-B346-A32E8C5980BB}" presName="rootComposite" presStyleCnt="0"/>
      <dgm:spPr/>
    </dgm:pt>
    <dgm:pt modelId="{7987F8C0-C520-4773-95DE-C872BE9D4879}" type="pres">
      <dgm:prSet presAssocID="{E0499269-784E-4579-B346-A32E8C5980BB}" presName="rootText" presStyleLbl="node4" presStyleIdx="5" presStyleCnt="10">
        <dgm:presLayoutVars>
          <dgm:chPref val="3"/>
        </dgm:presLayoutVars>
      </dgm:prSet>
      <dgm:spPr/>
    </dgm:pt>
    <dgm:pt modelId="{04E7BE54-9A3F-4C71-896F-6129577281AF}" type="pres">
      <dgm:prSet presAssocID="{E0499269-784E-4579-B346-A32E8C5980BB}" presName="rootConnector" presStyleLbl="node4" presStyleIdx="5" presStyleCnt="10"/>
      <dgm:spPr/>
    </dgm:pt>
    <dgm:pt modelId="{B74B857D-0A84-40A8-AD6B-7F9083531E45}" type="pres">
      <dgm:prSet presAssocID="{E0499269-784E-4579-B346-A32E8C5980BB}" presName="hierChild4" presStyleCnt="0"/>
      <dgm:spPr/>
    </dgm:pt>
    <dgm:pt modelId="{9A6A9324-28DE-46A5-9950-B3FA60079CC9}" type="pres">
      <dgm:prSet presAssocID="{E0499269-784E-4579-B346-A32E8C5980BB}" presName="hierChild5" presStyleCnt="0"/>
      <dgm:spPr/>
    </dgm:pt>
    <dgm:pt modelId="{15453EF0-B5E7-4431-8857-CFF104197C4A}" type="pres">
      <dgm:prSet presAssocID="{9B77148F-770D-4B7D-951A-F13E8928AC98}" presName="Name37" presStyleLbl="parChTrans1D4" presStyleIdx="6" presStyleCnt="10"/>
      <dgm:spPr/>
    </dgm:pt>
    <dgm:pt modelId="{CAB59585-223F-456C-8631-3AD2FC92C86C}" type="pres">
      <dgm:prSet presAssocID="{15EF94B8-BC83-4991-A525-077B29508F54}" presName="hierRoot2" presStyleCnt="0">
        <dgm:presLayoutVars>
          <dgm:hierBranch val="init"/>
        </dgm:presLayoutVars>
      </dgm:prSet>
      <dgm:spPr/>
    </dgm:pt>
    <dgm:pt modelId="{BC0F19D0-7DF4-4A7D-92F2-5265E0180F62}" type="pres">
      <dgm:prSet presAssocID="{15EF94B8-BC83-4991-A525-077B29508F54}" presName="rootComposite" presStyleCnt="0"/>
      <dgm:spPr/>
    </dgm:pt>
    <dgm:pt modelId="{74663366-B362-4979-A17B-9EF6BD81C61E}" type="pres">
      <dgm:prSet presAssocID="{15EF94B8-BC83-4991-A525-077B29508F54}" presName="rootText" presStyleLbl="node4" presStyleIdx="6" presStyleCnt="10">
        <dgm:presLayoutVars>
          <dgm:chPref val="3"/>
        </dgm:presLayoutVars>
      </dgm:prSet>
      <dgm:spPr/>
    </dgm:pt>
    <dgm:pt modelId="{13F4B5BE-BBC6-4C5F-AF96-6D9AB9ABAF3E}" type="pres">
      <dgm:prSet presAssocID="{15EF94B8-BC83-4991-A525-077B29508F54}" presName="rootConnector" presStyleLbl="node4" presStyleIdx="6" presStyleCnt="10"/>
      <dgm:spPr/>
    </dgm:pt>
    <dgm:pt modelId="{42BC4D6D-0ED3-4D5E-9797-9A12A2209F28}" type="pres">
      <dgm:prSet presAssocID="{15EF94B8-BC83-4991-A525-077B29508F54}" presName="hierChild4" presStyleCnt="0"/>
      <dgm:spPr/>
    </dgm:pt>
    <dgm:pt modelId="{CD001B75-2CC8-49B2-B4F7-2DA708957742}" type="pres">
      <dgm:prSet presAssocID="{15EF94B8-BC83-4991-A525-077B29508F54}" presName="hierChild5" presStyleCnt="0"/>
      <dgm:spPr/>
    </dgm:pt>
    <dgm:pt modelId="{57FF3F0E-315E-4EF0-8D8D-93D01E7E067C}" type="pres">
      <dgm:prSet presAssocID="{8BE175C4-E16B-4763-A7AC-DBB0B55671DF}" presName="hierChild5" presStyleCnt="0"/>
      <dgm:spPr/>
    </dgm:pt>
    <dgm:pt modelId="{8F57427C-A140-4810-8AF8-38F2F5CEA71D}" type="pres">
      <dgm:prSet presAssocID="{56F90870-299B-4ADD-8440-A06405BDE18E}" presName="hierChild5" presStyleCnt="0"/>
      <dgm:spPr/>
    </dgm:pt>
    <dgm:pt modelId="{19376A6E-452A-4C2A-B3F0-AFAFC06D6069}" type="pres">
      <dgm:prSet presAssocID="{72CB0335-33AA-49B6-9C09-02E7A61A1CBB}" presName="Name37" presStyleLbl="parChTrans1D2" presStyleIdx="1" presStyleCnt="3"/>
      <dgm:spPr/>
    </dgm:pt>
    <dgm:pt modelId="{CD50CAEC-46EE-47EC-86E0-A6E70BA1FA16}" type="pres">
      <dgm:prSet presAssocID="{4D25D058-B6EF-48EB-BBA3-F482114D5300}" presName="hierRoot2" presStyleCnt="0">
        <dgm:presLayoutVars>
          <dgm:hierBranch val="init"/>
        </dgm:presLayoutVars>
      </dgm:prSet>
      <dgm:spPr/>
    </dgm:pt>
    <dgm:pt modelId="{3BE8AD85-CB82-4784-AB1E-7ADFF88799EC}" type="pres">
      <dgm:prSet presAssocID="{4D25D058-B6EF-48EB-BBA3-F482114D5300}" presName="rootComposite" presStyleCnt="0"/>
      <dgm:spPr/>
    </dgm:pt>
    <dgm:pt modelId="{D460AF07-B8AF-485E-BD7F-EA9E863F35D5}" type="pres">
      <dgm:prSet presAssocID="{4D25D058-B6EF-48EB-BBA3-F482114D5300}" presName="rootText" presStyleLbl="node2" presStyleIdx="1" presStyleCnt="3">
        <dgm:presLayoutVars>
          <dgm:chPref val="3"/>
        </dgm:presLayoutVars>
      </dgm:prSet>
      <dgm:spPr/>
    </dgm:pt>
    <dgm:pt modelId="{6550D179-EF57-412F-B09B-6989342AF6F8}" type="pres">
      <dgm:prSet presAssocID="{4D25D058-B6EF-48EB-BBA3-F482114D5300}" presName="rootConnector" presStyleLbl="node2" presStyleIdx="1" presStyleCnt="3"/>
      <dgm:spPr/>
    </dgm:pt>
    <dgm:pt modelId="{5E9EDB62-3E94-47A6-B390-CEBCF09D9C52}" type="pres">
      <dgm:prSet presAssocID="{4D25D058-B6EF-48EB-BBA3-F482114D5300}" presName="hierChild4" presStyleCnt="0"/>
      <dgm:spPr/>
    </dgm:pt>
    <dgm:pt modelId="{5C499425-4538-4574-8551-AE69843FE15C}" type="pres">
      <dgm:prSet presAssocID="{E300D941-6509-4C35-9425-D6DE545320F3}" presName="Name37" presStyleLbl="parChTrans1D3" presStyleIdx="3" presStyleCnt="5"/>
      <dgm:spPr/>
    </dgm:pt>
    <dgm:pt modelId="{3741D467-95FD-4C44-B0B8-03BC3FE08055}" type="pres">
      <dgm:prSet presAssocID="{AE5ECB78-FFBD-4E4D-9E10-86D4BA99A7A1}" presName="hierRoot2" presStyleCnt="0">
        <dgm:presLayoutVars>
          <dgm:hierBranch val="init"/>
        </dgm:presLayoutVars>
      </dgm:prSet>
      <dgm:spPr/>
    </dgm:pt>
    <dgm:pt modelId="{13139EF0-CF77-4372-8BBF-D62D41FDD312}" type="pres">
      <dgm:prSet presAssocID="{AE5ECB78-FFBD-4E4D-9E10-86D4BA99A7A1}" presName="rootComposite" presStyleCnt="0"/>
      <dgm:spPr/>
    </dgm:pt>
    <dgm:pt modelId="{32903337-2BFB-4580-8102-48A91185B539}" type="pres">
      <dgm:prSet presAssocID="{AE5ECB78-FFBD-4E4D-9E10-86D4BA99A7A1}" presName="rootText" presStyleLbl="node3" presStyleIdx="3" presStyleCnt="5">
        <dgm:presLayoutVars>
          <dgm:chPref val="3"/>
        </dgm:presLayoutVars>
      </dgm:prSet>
      <dgm:spPr/>
    </dgm:pt>
    <dgm:pt modelId="{BE21C1DC-57AA-4FA2-8C8F-0DCA70F078D9}" type="pres">
      <dgm:prSet presAssocID="{AE5ECB78-FFBD-4E4D-9E10-86D4BA99A7A1}" presName="rootConnector" presStyleLbl="node3" presStyleIdx="3" presStyleCnt="5"/>
      <dgm:spPr/>
    </dgm:pt>
    <dgm:pt modelId="{1FA27CFB-CC58-469B-9125-4D3F87F3182D}" type="pres">
      <dgm:prSet presAssocID="{AE5ECB78-FFBD-4E4D-9E10-86D4BA99A7A1}" presName="hierChild4" presStyleCnt="0"/>
      <dgm:spPr/>
    </dgm:pt>
    <dgm:pt modelId="{952633EF-A2BC-425A-93C5-283965F986B7}" type="pres">
      <dgm:prSet presAssocID="{AE5ECB78-FFBD-4E4D-9E10-86D4BA99A7A1}" presName="hierChild5" presStyleCnt="0"/>
      <dgm:spPr/>
    </dgm:pt>
    <dgm:pt modelId="{5C27B8A7-9BF7-4359-B586-7F08575B7E34}" type="pres">
      <dgm:prSet presAssocID="{4D25D058-B6EF-48EB-BBA3-F482114D5300}" presName="hierChild5" presStyleCnt="0"/>
      <dgm:spPr/>
    </dgm:pt>
    <dgm:pt modelId="{80E9A071-E954-4336-974D-3BF5DF71C35F}" type="pres">
      <dgm:prSet presAssocID="{4B8146DC-927D-4BD1-89B3-446A98A61DF7}" presName="Name37" presStyleLbl="parChTrans1D2" presStyleIdx="2" presStyleCnt="3"/>
      <dgm:spPr/>
    </dgm:pt>
    <dgm:pt modelId="{93C5D058-472D-4391-A375-6C0CC850863A}" type="pres">
      <dgm:prSet presAssocID="{DCCD72E8-4502-4D03-BB10-02742BF3A35B}" presName="hierRoot2" presStyleCnt="0">
        <dgm:presLayoutVars>
          <dgm:hierBranch val="init"/>
        </dgm:presLayoutVars>
      </dgm:prSet>
      <dgm:spPr/>
    </dgm:pt>
    <dgm:pt modelId="{7AC91D09-0C19-47AA-8AF7-EF53CD8B5F4E}" type="pres">
      <dgm:prSet presAssocID="{DCCD72E8-4502-4D03-BB10-02742BF3A35B}" presName="rootComposite" presStyleCnt="0"/>
      <dgm:spPr/>
    </dgm:pt>
    <dgm:pt modelId="{8FBB9F04-965E-4334-B006-34C91894B378}" type="pres">
      <dgm:prSet presAssocID="{DCCD72E8-4502-4D03-BB10-02742BF3A35B}" presName="rootText" presStyleLbl="node2" presStyleIdx="2" presStyleCnt="3">
        <dgm:presLayoutVars>
          <dgm:chPref val="3"/>
        </dgm:presLayoutVars>
      </dgm:prSet>
      <dgm:spPr/>
    </dgm:pt>
    <dgm:pt modelId="{7E3B47CC-F21A-47CC-83BE-F16FA7C6BDC8}" type="pres">
      <dgm:prSet presAssocID="{DCCD72E8-4502-4D03-BB10-02742BF3A35B}" presName="rootConnector" presStyleLbl="node2" presStyleIdx="2" presStyleCnt="3"/>
      <dgm:spPr/>
    </dgm:pt>
    <dgm:pt modelId="{3AF75D49-F1DD-4098-A756-AE1CA99FEE2B}" type="pres">
      <dgm:prSet presAssocID="{DCCD72E8-4502-4D03-BB10-02742BF3A35B}" presName="hierChild4" presStyleCnt="0"/>
      <dgm:spPr/>
    </dgm:pt>
    <dgm:pt modelId="{0C1DFF54-2B2E-47E2-9904-5A4F12E5F908}" type="pres">
      <dgm:prSet presAssocID="{A295C543-C7C1-429F-A547-8203B8DCF8C0}" presName="Name37" presStyleLbl="parChTrans1D3" presStyleIdx="4" presStyleCnt="5"/>
      <dgm:spPr/>
    </dgm:pt>
    <dgm:pt modelId="{F9334CF6-90FD-4924-BB9D-FC818A19DD98}" type="pres">
      <dgm:prSet presAssocID="{90EC4189-D0C6-4282-AF3B-51C3FBB69A65}" presName="hierRoot2" presStyleCnt="0">
        <dgm:presLayoutVars>
          <dgm:hierBranch val="init"/>
        </dgm:presLayoutVars>
      </dgm:prSet>
      <dgm:spPr/>
    </dgm:pt>
    <dgm:pt modelId="{37170A25-A562-4369-8E1C-FDE549E17B20}" type="pres">
      <dgm:prSet presAssocID="{90EC4189-D0C6-4282-AF3B-51C3FBB69A65}" presName="rootComposite" presStyleCnt="0"/>
      <dgm:spPr/>
    </dgm:pt>
    <dgm:pt modelId="{DA51F9BF-3C54-438A-AEAB-829FB2D7659D}" type="pres">
      <dgm:prSet presAssocID="{90EC4189-D0C6-4282-AF3B-51C3FBB69A65}" presName="rootText" presStyleLbl="node3" presStyleIdx="4" presStyleCnt="5">
        <dgm:presLayoutVars>
          <dgm:chPref val="3"/>
        </dgm:presLayoutVars>
      </dgm:prSet>
      <dgm:spPr/>
    </dgm:pt>
    <dgm:pt modelId="{AE0A5CE1-A967-45F4-BFED-578D718273CE}" type="pres">
      <dgm:prSet presAssocID="{90EC4189-D0C6-4282-AF3B-51C3FBB69A65}" presName="rootConnector" presStyleLbl="node3" presStyleIdx="4" presStyleCnt="5"/>
      <dgm:spPr/>
    </dgm:pt>
    <dgm:pt modelId="{286AFF6E-9299-479D-8CF0-754364EBBAA5}" type="pres">
      <dgm:prSet presAssocID="{90EC4189-D0C6-4282-AF3B-51C3FBB69A65}" presName="hierChild4" presStyleCnt="0"/>
      <dgm:spPr/>
    </dgm:pt>
    <dgm:pt modelId="{2D66502E-29A3-411E-A95B-01DF5F50F857}" type="pres">
      <dgm:prSet presAssocID="{940D6784-6408-4910-AD77-41499F8862B2}" presName="Name37" presStyleLbl="parChTrans1D4" presStyleIdx="7" presStyleCnt="10"/>
      <dgm:spPr/>
    </dgm:pt>
    <dgm:pt modelId="{C38C9333-34A7-4CA2-B4CF-39D656A2B8A5}" type="pres">
      <dgm:prSet presAssocID="{BBB87A0B-000D-454B-8663-A3DF9ACEC929}" presName="hierRoot2" presStyleCnt="0">
        <dgm:presLayoutVars>
          <dgm:hierBranch val="init"/>
        </dgm:presLayoutVars>
      </dgm:prSet>
      <dgm:spPr/>
    </dgm:pt>
    <dgm:pt modelId="{690D40C8-DCE7-4231-B8F9-FFC28EE4BFAA}" type="pres">
      <dgm:prSet presAssocID="{BBB87A0B-000D-454B-8663-A3DF9ACEC929}" presName="rootComposite" presStyleCnt="0"/>
      <dgm:spPr/>
    </dgm:pt>
    <dgm:pt modelId="{BD2379E7-C613-46CE-B9F7-37B97DD6B536}" type="pres">
      <dgm:prSet presAssocID="{BBB87A0B-000D-454B-8663-A3DF9ACEC929}" presName="rootText" presStyleLbl="node4" presStyleIdx="7" presStyleCnt="10">
        <dgm:presLayoutVars>
          <dgm:chPref val="3"/>
        </dgm:presLayoutVars>
      </dgm:prSet>
      <dgm:spPr/>
    </dgm:pt>
    <dgm:pt modelId="{A5D6E965-3885-4CFA-8BBB-75E30243A7ED}" type="pres">
      <dgm:prSet presAssocID="{BBB87A0B-000D-454B-8663-A3DF9ACEC929}" presName="rootConnector" presStyleLbl="node4" presStyleIdx="7" presStyleCnt="10"/>
      <dgm:spPr/>
    </dgm:pt>
    <dgm:pt modelId="{8B6DA878-1431-4E01-BA17-59956EFC9FB2}" type="pres">
      <dgm:prSet presAssocID="{BBB87A0B-000D-454B-8663-A3DF9ACEC929}" presName="hierChild4" presStyleCnt="0"/>
      <dgm:spPr/>
    </dgm:pt>
    <dgm:pt modelId="{A22CE30F-237A-461A-B055-BCCA78CAC4AF}" type="pres">
      <dgm:prSet presAssocID="{BBB87A0B-000D-454B-8663-A3DF9ACEC929}" presName="hierChild5" presStyleCnt="0"/>
      <dgm:spPr/>
    </dgm:pt>
    <dgm:pt modelId="{C5D11254-244B-4DC7-871B-2D1BAC1DDC7E}" type="pres">
      <dgm:prSet presAssocID="{19FB5058-5E8C-4D7A-87FC-0E58348B00C8}" presName="Name37" presStyleLbl="parChTrans1D4" presStyleIdx="8" presStyleCnt="10"/>
      <dgm:spPr/>
    </dgm:pt>
    <dgm:pt modelId="{0A22DB80-75E4-43BF-B757-714A046D237A}" type="pres">
      <dgm:prSet presAssocID="{CA6F1DE9-5583-4709-A887-A596DBB11DAA}" presName="hierRoot2" presStyleCnt="0">
        <dgm:presLayoutVars>
          <dgm:hierBranch val="init"/>
        </dgm:presLayoutVars>
      </dgm:prSet>
      <dgm:spPr/>
    </dgm:pt>
    <dgm:pt modelId="{201D54DC-33CC-4615-B61E-B83D1CEF7250}" type="pres">
      <dgm:prSet presAssocID="{CA6F1DE9-5583-4709-A887-A596DBB11DAA}" presName="rootComposite" presStyleCnt="0"/>
      <dgm:spPr/>
    </dgm:pt>
    <dgm:pt modelId="{DF184F6D-FA5D-4066-8537-33A233FF4279}" type="pres">
      <dgm:prSet presAssocID="{CA6F1DE9-5583-4709-A887-A596DBB11DAA}" presName="rootText" presStyleLbl="node4" presStyleIdx="8" presStyleCnt="10">
        <dgm:presLayoutVars>
          <dgm:chPref val="3"/>
        </dgm:presLayoutVars>
      </dgm:prSet>
      <dgm:spPr/>
    </dgm:pt>
    <dgm:pt modelId="{336515D0-1344-48A7-BE7B-DC4CC1DF25EB}" type="pres">
      <dgm:prSet presAssocID="{CA6F1DE9-5583-4709-A887-A596DBB11DAA}" presName="rootConnector" presStyleLbl="node4" presStyleIdx="8" presStyleCnt="10"/>
      <dgm:spPr/>
    </dgm:pt>
    <dgm:pt modelId="{0764E1D3-2292-431A-87DE-D9D328B350FC}" type="pres">
      <dgm:prSet presAssocID="{CA6F1DE9-5583-4709-A887-A596DBB11DAA}" presName="hierChild4" presStyleCnt="0"/>
      <dgm:spPr/>
    </dgm:pt>
    <dgm:pt modelId="{89EE4BE6-CA1C-404E-9D15-45F8D1BE7EF5}" type="pres">
      <dgm:prSet presAssocID="{CA6F1DE9-5583-4709-A887-A596DBB11DAA}" presName="hierChild5" presStyleCnt="0"/>
      <dgm:spPr/>
    </dgm:pt>
    <dgm:pt modelId="{BB50D42C-5549-4A36-AC3D-E0C4D2F3092E}" type="pres">
      <dgm:prSet presAssocID="{CACC8F34-5235-4348-B2B4-6113D20D437B}" presName="Name37" presStyleLbl="parChTrans1D4" presStyleIdx="9" presStyleCnt="10"/>
      <dgm:spPr/>
    </dgm:pt>
    <dgm:pt modelId="{FB86EEC4-0D10-4699-9E1E-D342FC4ADE6D}" type="pres">
      <dgm:prSet presAssocID="{A7F8E22C-E379-4F86-94D5-F2FEF9D0F20B}" presName="hierRoot2" presStyleCnt="0">
        <dgm:presLayoutVars>
          <dgm:hierBranch val="init"/>
        </dgm:presLayoutVars>
      </dgm:prSet>
      <dgm:spPr/>
    </dgm:pt>
    <dgm:pt modelId="{60EB5149-AF80-4CED-8447-A1ADE17714C6}" type="pres">
      <dgm:prSet presAssocID="{A7F8E22C-E379-4F86-94D5-F2FEF9D0F20B}" presName="rootComposite" presStyleCnt="0"/>
      <dgm:spPr/>
    </dgm:pt>
    <dgm:pt modelId="{C06934C9-BF23-4B43-9903-986477DAC553}" type="pres">
      <dgm:prSet presAssocID="{A7F8E22C-E379-4F86-94D5-F2FEF9D0F20B}" presName="rootText" presStyleLbl="node4" presStyleIdx="9" presStyleCnt="10">
        <dgm:presLayoutVars>
          <dgm:chPref val="3"/>
        </dgm:presLayoutVars>
      </dgm:prSet>
      <dgm:spPr/>
    </dgm:pt>
    <dgm:pt modelId="{9AF6A3AE-9D2C-4F45-AF01-F2A5207B8B32}" type="pres">
      <dgm:prSet presAssocID="{A7F8E22C-E379-4F86-94D5-F2FEF9D0F20B}" presName="rootConnector" presStyleLbl="node4" presStyleIdx="9" presStyleCnt="10"/>
      <dgm:spPr/>
    </dgm:pt>
    <dgm:pt modelId="{9F923002-68CF-4320-8E18-0B7E62E370E4}" type="pres">
      <dgm:prSet presAssocID="{A7F8E22C-E379-4F86-94D5-F2FEF9D0F20B}" presName="hierChild4" presStyleCnt="0"/>
      <dgm:spPr/>
    </dgm:pt>
    <dgm:pt modelId="{E19B1015-44E2-4322-8E3A-D015CB8AFCC2}" type="pres">
      <dgm:prSet presAssocID="{A7F8E22C-E379-4F86-94D5-F2FEF9D0F20B}" presName="hierChild5" presStyleCnt="0"/>
      <dgm:spPr/>
    </dgm:pt>
    <dgm:pt modelId="{81176289-FF07-4D04-91B2-251A62CE6742}" type="pres">
      <dgm:prSet presAssocID="{90EC4189-D0C6-4282-AF3B-51C3FBB69A65}" presName="hierChild5" presStyleCnt="0"/>
      <dgm:spPr/>
    </dgm:pt>
    <dgm:pt modelId="{866E74D3-6D8D-47C7-BFDF-697FFE92CAB6}" type="pres">
      <dgm:prSet presAssocID="{DCCD72E8-4502-4D03-BB10-02742BF3A35B}" presName="hierChild5" presStyleCnt="0"/>
      <dgm:spPr/>
    </dgm:pt>
    <dgm:pt modelId="{F4653F96-6969-4781-934E-E138722FC1FF}" type="pres">
      <dgm:prSet presAssocID="{E3B4A639-F8C8-4E60-AF3A-06D184EA81C9}" presName="hierChild3" presStyleCnt="0"/>
      <dgm:spPr/>
    </dgm:pt>
  </dgm:ptLst>
  <dgm:cxnLst>
    <dgm:cxn modelId="{680B1404-65AA-444C-9B35-4EDF22F464EB}" type="presOf" srcId="{9B77148F-770D-4B7D-951A-F13E8928AC98}" destId="{15453EF0-B5E7-4431-8857-CFF104197C4A}" srcOrd="0" destOrd="0" presId="urn:microsoft.com/office/officeart/2005/8/layout/orgChart1"/>
    <dgm:cxn modelId="{9C110406-0F50-4684-A0FD-4C905597E048}" type="presOf" srcId="{8BE175C4-E16B-4763-A7AC-DBB0B55671DF}" destId="{1045414D-F189-4017-A889-13CCA0A1CFDF}" srcOrd="0" destOrd="0" presId="urn:microsoft.com/office/officeart/2005/8/layout/orgChart1"/>
    <dgm:cxn modelId="{09604306-3C6C-4893-B67D-A931E39EBA4C}" type="presOf" srcId="{4D25D058-B6EF-48EB-BBA3-F482114D5300}" destId="{D460AF07-B8AF-485E-BD7F-EA9E863F35D5}" srcOrd="0" destOrd="0" presId="urn:microsoft.com/office/officeart/2005/8/layout/orgChart1"/>
    <dgm:cxn modelId="{55D9A406-6721-49F4-8E8E-A7D5EF76276E}" srcId="{9CE98DB6-242C-4701-B8F1-F53EFD4C3517}" destId="{07A99A4E-CDA9-420C-8D27-9406BEBAA118}" srcOrd="0" destOrd="0" parTransId="{495A1B27-EDD1-44B9-885A-96F4D77E94C9}" sibTransId="{89922ACC-E269-4C0E-97FD-0C796A8D258B}"/>
    <dgm:cxn modelId="{C1C11B09-CA01-449E-8A1B-B1656E7E2655}" type="presOf" srcId="{940D6784-6408-4910-AD77-41499F8862B2}" destId="{2D66502E-29A3-411E-A95B-01DF5F50F857}" srcOrd="0" destOrd="0" presId="urn:microsoft.com/office/officeart/2005/8/layout/orgChart1"/>
    <dgm:cxn modelId="{B404D10B-A616-4922-8493-A70AABA66B99}" type="presOf" srcId="{98FB8F12-0EFD-4612-9583-BF2068B88998}" destId="{B791F708-D4C0-4F4B-9268-C1EB4322F46E}" srcOrd="0" destOrd="0" presId="urn:microsoft.com/office/officeart/2005/8/layout/orgChart1"/>
    <dgm:cxn modelId="{9E87130E-2DFC-4180-8C23-138EBA9FAB2A}" type="presOf" srcId="{BBB87A0B-000D-454B-8663-A3DF9ACEC929}" destId="{A5D6E965-3885-4CFA-8BBB-75E30243A7ED}" srcOrd="1" destOrd="0" presId="urn:microsoft.com/office/officeart/2005/8/layout/orgChart1"/>
    <dgm:cxn modelId="{5F8B600E-F46D-4626-A941-B0C6B5038D6B}" srcId="{4D25D058-B6EF-48EB-BBA3-F482114D5300}" destId="{AE5ECB78-FFBD-4E4D-9E10-86D4BA99A7A1}" srcOrd="0" destOrd="0" parTransId="{E300D941-6509-4C35-9425-D6DE545320F3}" sibTransId="{25AC9DA4-5AC5-4082-899E-2C69E8517A9D}"/>
    <dgm:cxn modelId="{2D43F813-CF7E-4B0F-867A-0B1185D4798D}" type="presOf" srcId="{A7F8E22C-E379-4F86-94D5-F2FEF9D0F20B}" destId="{9AF6A3AE-9D2C-4F45-AF01-F2A5207B8B32}" srcOrd="1" destOrd="0" presId="urn:microsoft.com/office/officeart/2005/8/layout/orgChart1"/>
    <dgm:cxn modelId="{4E328B1B-6558-4A5C-830D-9DF84EA47EB7}" type="presOf" srcId="{4B8146DC-927D-4BD1-89B3-446A98A61DF7}" destId="{80E9A071-E954-4336-974D-3BF5DF71C35F}" srcOrd="0" destOrd="0" presId="urn:microsoft.com/office/officeart/2005/8/layout/orgChart1"/>
    <dgm:cxn modelId="{B907401D-E39D-4364-B302-2E1DDFBC499D}" type="presOf" srcId="{7CB06DF7-2DA5-46C0-8585-5A5C1E7C4AFE}" destId="{423D7FCB-1F24-404F-A59E-BEE585AB24F8}" srcOrd="0" destOrd="0" presId="urn:microsoft.com/office/officeart/2005/8/layout/orgChart1"/>
    <dgm:cxn modelId="{E50A451E-3D38-40B7-8FCC-7BCC74A97F77}" type="presOf" srcId="{9CE98DB6-242C-4701-B8F1-F53EFD4C3517}" destId="{F59647C3-97B0-4302-A30A-F9CEE26CAD46}" srcOrd="0" destOrd="0" presId="urn:microsoft.com/office/officeart/2005/8/layout/orgChart1"/>
    <dgm:cxn modelId="{C6129C1F-DB5F-4215-98F9-8EC9DFEFD30D}" srcId="{90EC4189-D0C6-4282-AF3B-51C3FBB69A65}" destId="{A7F8E22C-E379-4F86-94D5-F2FEF9D0F20B}" srcOrd="2" destOrd="0" parTransId="{CACC8F34-5235-4348-B2B4-6113D20D437B}" sibTransId="{1E7DD06A-5362-4D89-BCE8-9AC81F92350A}"/>
    <dgm:cxn modelId="{96D6A120-CDED-46BD-A364-1AFDC1F65EFE}" srcId="{56F90870-299B-4ADD-8440-A06405BDE18E}" destId="{FF43FE9C-FA9A-48E1-ACD2-5D97FBB4809C}" srcOrd="1" destOrd="0" parTransId="{3A8CB6C0-ADA0-4A65-B20C-D5E856E20825}" sibTransId="{F8E670EC-0077-4335-8239-D5F31BB34548}"/>
    <dgm:cxn modelId="{D22DE921-4EDB-4E54-9A98-B216CAD15A4E}" type="presOf" srcId="{D462F9DA-A08E-4A00-B51F-99C27016B6E8}" destId="{38FB78B8-FC11-4EA2-9E85-D169167E9A98}" srcOrd="0" destOrd="0" presId="urn:microsoft.com/office/officeart/2005/8/layout/orgChart1"/>
    <dgm:cxn modelId="{BC055C22-CAEC-425F-B961-4E4306F5BA82}" type="presOf" srcId="{19FB5058-5E8C-4D7A-87FC-0E58348B00C8}" destId="{C5D11254-244B-4DC7-871B-2D1BAC1DDC7E}" srcOrd="0" destOrd="0" presId="urn:microsoft.com/office/officeart/2005/8/layout/orgChart1"/>
    <dgm:cxn modelId="{DFD7DE25-14C9-4E10-9913-117F18268AE4}" srcId="{E3B4A639-F8C8-4E60-AF3A-06D184EA81C9}" destId="{4D25D058-B6EF-48EB-BBA3-F482114D5300}" srcOrd="1" destOrd="0" parTransId="{72CB0335-33AA-49B6-9C09-02E7A61A1CBB}" sibTransId="{BE67962D-B4B1-440B-A028-13B658372EF2}"/>
    <dgm:cxn modelId="{6AEAA234-B183-43F3-91D7-12169E9EF9FF}" type="presOf" srcId="{72CB0335-33AA-49B6-9C09-02E7A61A1CBB}" destId="{19376A6E-452A-4C2A-B3F0-AFAFC06D6069}" srcOrd="0" destOrd="0" presId="urn:microsoft.com/office/officeart/2005/8/layout/orgChart1"/>
    <dgm:cxn modelId="{66385962-14BE-413E-9678-E6C51532C199}" type="presOf" srcId="{CACC8F34-5235-4348-B2B4-6113D20D437B}" destId="{BB50D42C-5549-4A36-AC3D-E0C4D2F3092E}" srcOrd="0" destOrd="0" presId="urn:microsoft.com/office/officeart/2005/8/layout/orgChart1"/>
    <dgm:cxn modelId="{94BAB862-1339-4745-8811-67E33512C2C9}" type="presOf" srcId="{07A99A4E-CDA9-420C-8D27-9406BEBAA118}" destId="{F6044380-C6D4-40BA-B257-1B5D631DA77C}" srcOrd="0" destOrd="0" presId="urn:microsoft.com/office/officeart/2005/8/layout/orgChart1"/>
    <dgm:cxn modelId="{95CD2346-D91A-4C48-8F20-28F4D0ED1B66}" type="presOf" srcId="{E300D941-6509-4C35-9425-D6DE545320F3}" destId="{5C499425-4538-4574-8551-AE69843FE15C}" srcOrd="0" destOrd="0" presId="urn:microsoft.com/office/officeart/2005/8/layout/orgChart1"/>
    <dgm:cxn modelId="{A6BBF749-C23B-4E50-BF7A-59D942AC4566}" type="presOf" srcId="{2788F65B-3E66-46B3-AD15-E60ACAB52109}" destId="{B45C738D-E919-44CA-AAB7-084ED10D4880}" srcOrd="0" destOrd="0" presId="urn:microsoft.com/office/officeart/2005/8/layout/orgChart1"/>
    <dgm:cxn modelId="{6CF5116C-C349-420A-9EFD-515D3165468B}" type="presOf" srcId="{37F5F347-7F63-41C8-B875-C027B9EF6A49}" destId="{D832F0AF-D062-44C4-8D1C-1F45B3C1FEF0}" srcOrd="1" destOrd="0" presId="urn:microsoft.com/office/officeart/2005/8/layout/orgChart1"/>
    <dgm:cxn modelId="{8EC7206F-70C2-448A-8F95-51760E9ACC61}" srcId="{56F90870-299B-4ADD-8440-A06405BDE18E}" destId="{9CE98DB6-242C-4701-B8F1-F53EFD4C3517}" srcOrd="0" destOrd="0" parTransId="{2788F65B-3E66-46B3-AD15-E60ACAB52109}" sibTransId="{06A819F5-BF0D-4E83-B264-10802A63B12A}"/>
    <dgm:cxn modelId="{71E8E36F-B635-45EB-ABEF-4CBD861A23E2}" type="presOf" srcId="{E0499269-784E-4579-B346-A32E8C5980BB}" destId="{7987F8C0-C520-4773-95DE-C872BE9D4879}" srcOrd="0" destOrd="0" presId="urn:microsoft.com/office/officeart/2005/8/layout/orgChart1"/>
    <dgm:cxn modelId="{7A5FF170-C238-4B6F-88B9-969B25B9069B}" type="presOf" srcId="{15EF94B8-BC83-4991-A525-077B29508F54}" destId="{13F4B5BE-BBC6-4C5F-AF96-6D9AB9ABAF3E}" srcOrd="1" destOrd="0" presId="urn:microsoft.com/office/officeart/2005/8/layout/orgChart1"/>
    <dgm:cxn modelId="{CE389155-9671-43F4-89E8-D61FE7EAAE0D}" type="presOf" srcId="{E7EE6F84-1E7A-4E8F-A94A-F5B4EA60E08B}" destId="{10FACDF5-291B-421D-A67C-3D29E0300B84}" srcOrd="0" destOrd="0" presId="urn:microsoft.com/office/officeart/2005/8/layout/orgChart1"/>
    <dgm:cxn modelId="{846E3976-F064-49F6-839F-4589BE38EBD4}" type="presOf" srcId="{1DA1ED9C-2B78-46C5-B150-240C52BB7808}" destId="{73A25D16-2F1E-47CC-80C4-932F0C11421C}" srcOrd="0" destOrd="0" presId="urn:microsoft.com/office/officeart/2005/8/layout/orgChart1"/>
    <dgm:cxn modelId="{ED2F6A78-7D4C-4C89-93F5-F2A4D878C7AE}" srcId="{90EC4189-D0C6-4282-AF3B-51C3FBB69A65}" destId="{CA6F1DE9-5583-4709-A887-A596DBB11DAA}" srcOrd="1" destOrd="0" parTransId="{19FB5058-5E8C-4D7A-87FC-0E58348B00C8}" sibTransId="{E50CD412-F4A3-4F2F-8494-A0817B7A6056}"/>
    <dgm:cxn modelId="{FC4FBD7A-433F-41AF-9D87-A96E5E3F28E7}" type="presOf" srcId="{4D25D058-B6EF-48EB-BBA3-F482114D5300}" destId="{6550D179-EF57-412F-B09B-6989342AF6F8}" srcOrd="1" destOrd="0" presId="urn:microsoft.com/office/officeart/2005/8/layout/orgChart1"/>
    <dgm:cxn modelId="{F1BF187B-4CA6-4630-8DB6-E7FBEF8ADDED}" srcId="{8BE175C4-E16B-4763-A7AC-DBB0B55671DF}" destId="{15EF94B8-BC83-4991-A525-077B29508F54}" srcOrd="2" destOrd="0" parTransId="{9B77148F-770D-4B7D-951A-F13E8928AC98}" sibTransId="{3630AC13-26E1-4E01-8CB6-76DF768FB3EF}"/>
    <dgm:cxn modelId="{595A1B7F-CE77-4E59-A701-61B0BEF281DD}" srcId="{E3B4A639-F8C8-4E60-AF3A-06D184EA81C9}" destId="{56F90870-299B-4ADD-8440-A06405BDE18E}" srcOrd="0" destOrd="0" parTransId="{E7EE6F84-1E7A-4E8F-A94A-F5B4EA60E08B}" sibTransId="{F0B11E1B-9291-4E28-A563-4968470BBCCB}"/>
    <dgm:cxn modelId="{441C2584-49A3-4325-B3F3-C3122119A0B7}" type="presOf" srcId="{0A6FFFF3-EA7B-4755-834F-5EF293A50791}" destId="{33A01AAC-C9C7-40BF-B305-9AE091F4C839}" srcOrd="0" destOrd="0" presId="urn:microsoft.com/office/officeart/2005/8/layout/orgChart1"/>
    <dgm:cxn modelId="{C95FB184-0091-463F-B7C3-234C5354C8A0}" type="presOf" srcId="{3CA029AD-059E-40E9-8DA0-A4ED3F52449B}" destId="{6508B479-B262-4998-BE16-43611C9DC7CA}" srcOrd="0" destOrd="0" presId="urn:microsoft.com/office/officeart/2005/8/layout/orgChart1"/>
    <dgm:cxn modelId="{D73C2386-78CA-45A7-B09B-8893B4383DCB}" type="presOf" srcId="{8BE175C4-E16B-4763-A7AC-DBB0B55671DF}" destId="{AA5AEDF8-99A7-4451-AA82-DBDBCC0126C0}" srcOrd="1" destOrd="0" presId="urn:microsoft.com/office/officeart/2005/8/layout/orgChart1"/>
    <dgm:cxn modelId="{322AB689-4823-4996-AF28-B28049DBA9FE}" srcId="{9CE98DB6-242C-4701-B8F1-F53EFD4C3517}" destId="{3CA029AD-059E-40E9-8DA0-A4ED3F52449B}" srcOrd="1" destOrd="0" parTransId="{054FD05A-2E49-4BBF-BFD3-DDFB50A58902}" sibTransId="{1183202C-8E00-4A72-94D7-6ED385B2963B}"/>
    <dgm:cxn modelId="{A771748C-B19F-4B9F-93F9-E34128A6EE1E}" type="presOf" srcId="{CA6F1DE9-5583-4709-A887-A596DBB11DAA}" destId="{336515D0-1344-48A7-BE7B-DC4CC1DF25EB}" srcOrd="1" destOrd="0" presId="urn:microsoft.com/office/officeart/2005/8/layout/orgChart1"/>
    <dgm:cxn modelId="{AD53918C-6532-4C89-A8BE-D057A0B48221}" type="presOf" srcId="{0909B157-2FEC-4D72-BCB2-478C8A886D2C}" destId="{92E37F47-79A7-47D8-B39F-30CF7ADE4EF4}" srcOrd="1" destOrd="0" presId="urn:microsoft.com/office/officeart/2005/8/layout/orgChart1"/>
    <dgm:cxn modelId="{8AF81291-4F25-4CC9-9EF3-BAD53CAF38BD}" type="presOf" srcId="{E3B4A639-F8C8-4E60-AF3A-06D184EA81C9}" destId="{DBB3CDCF-5237-495E-A190-E36433B26A72}" srcOrd="1" destOrd="0" presId="urn:microsoft.com/office/officeart/2005/8/layout/orgChart1"/>
    <dgm:cxn modelId="{BE783B93-7F4A-4CBC-A0C5-97052E554080}" srcId="{DCCD72E8-4502-4D03-BB10-02742BF3A35B}" destId="{90EC4189-D0C6-4282-AF3B-51C3FBB69A65}" srcOrd="0" destOrd="0" parTransId="{A295C543-C7C1-429F-A547-8203B8DCF8C0}" sibTransId="{9438DD6F-7B17-4FC4-824B-92C3A277E076}"/>
    <dgm:cxn modelId="{527B6494-B140-4351-A5EB-65F3220A284A}" srcId="{56F90870-299B-4ADD-8440-A06405BDE18E}" destId="{8BE175C4-E16B-4763-A7AC-DBB0B55671DF}" srcOrd="2" destOrd="0" parTransId="{D462F9DA-A08E-4A00-B51F-99C27016B6E8}" sibTransId="{877F9077-0981-4EAF-A53F-5A2DCE91E3AF}"/>
    <dgm:cxn modelId="{EB923499-1FAB-4FEC-B119-1D42BB608103}" srcId="{FF43FE9C-FA9A-48E1-ACD2-5D97FBB4809C}" destId="{37F5F347-7F63-41C8-B875-C027B9EF6A49}" srcOrd="1" destOrd="0" parTransId="{8AB090EB-5C4B-41E4-AFA5-AF00854ED6F1}" sibTransId="{66D41830-F0C8-4C29-B7D5-5256BAA9F2AA}"/>
    <dgm:cxn modelId="{1DB77499-E69F-495C-ABCA-531FBFABC0DB}" srcId="{FF43FE9C-FA9A-48E1-ACD2-5D97FBB4809C}" destId="{0909B157-2FEC-4D72-BCB2-478C8A886D2C}" srcOrd="0" destOrd="0" parTransId="{8D3D5D7A-0675-42BF-B3C2-74A1DD6293F0}" sibTransId="{97DC784D-A921-4A0C-90A3-7DC52DCCC3B8}"/>
    <dgm:cxn modelId="{134AEC9C-14E8-4ED8-8A52-DB6FE0874C2D}" type="presOf" srcId="{90EC4189-D0C6-4282-AF3B-51C3FBB69A65}" destId="{DA51F9BF-3C54-438A-AEAB-829FB2D7659D}" srcOrd="0" destOrd="0" presId="urn:microsoft.com/office/officeart/2005/8/layout/orgChart1"/>
    <dgm:cxn modelId="{82A7DAA2-0018-4B2F-BF75-755FB0AF5C67}" type="presOf" srcId="{98FB8F12-0EFD-4612-9583-BF2068B88998}" destId="{873EC43A-48FA-4A81-B025-2A46EA232311}" srcOrd="1" destOrd="0" presId="urn:microsoft.com/office/officeart/2005/8/layout/orgChart1"/>
    <dgm:cxn modelId="{31FB01AB-0670-441E-9387-8E35B5822E51}" type="presOf" srcId="{495A1B27-EDD1-44B9-885A-96F4D77E94C9}" destId="{8EDED56D-5D83-4C19-BE84-5E62945242BA}" srcOrd="0" destOrd="0" presId="urn:microsoft.com/office/officeart/2005/8/layout/orgChart1"/>
    <dgm:cxn modelId="{BDFC27AB-1722-4805-B17E-6E421E8D0FAB}" type="presOf" srcId="{3A8CB6C0-ADA0-4A65-B20C-D5E856E20825}" destId="{FF14F6F0-E1B7-491F-B49E-844A2783F43B}" srcOrd="0" destOrd="0" presId="urn:microsoft.com/office/officeart/2005/8/layout/orgChart1"/>
    <dgm:cxn modelId="{730DCEAD-A59B-49E7-AED6-4C95AE8EC3B8}" type="presOf" srcId="{8D3D5D7A-0675-42BF-B3C2-74A1DD6293F0}" destId="{C1CC0869-EE06-4E92-933A-1D0AEA936001}" srcOrd="0" destOrd="0" presId="urn:microsoft.com/office/officeart/2005/8/layout/orgChart1"/>
    <dgm:cxn modelId="{2AB650AF-A011-4FAD-9AAC-1568075F7BCB}" type="presOf" srcId="{FF43FE9C-FA9A-48E1-ACD2-5D97FBB4809C}" destId="{311B60A9-56DC-4AE0-982E-78DF51DA48B5}" srcOrd="1" destOrd="0" presId="urn:microsoft.com/office/officeart/2005/8/layout/orgChart1"/>
    <dgm:cxn modelId="{19CF11B2-8D43-478C-87AB-ADBD82C4F8D0}" type="presOf" srcId="{8AB090EB-5C4B-41E4-AFA5-AF00854ED6F1}" destId="{8ECFA237-B29E-4A0E-9679-C52F8BD7645C}" srcOrd="0" destOrd="0" presId="urn:microsoft.com/office/officeart/2005/8/layout/orgChart1"/>
    <dgm:cxn modelId="{CF7075B6-A8D2-40AD-B12F-1C85A5AC271A}" type="presOf" srcId="{A7F8E22C-E379-4F86-94D5-F2FEF9D0F20B}" destId="{C06934C9-BF23-4B43-9903-986477DAC553}" srcOrd="0" destOrd="0" presId="urn:microsoft.com/office/officeart/2005/8/layout/orgChart1"/>
    <dgm:cxn modelId="{393646BE-C790-49B9-B564-39BFA082F009}" type="presOf" srcId="{90EC4189-D0C6-4282-AF3B-51C3FBB69A65}" destId="{AE0A5CE1-A967-45F4-BFED-578D718273CE}" srcOrd="1" destOrd="0" presId="urn:microsoft.com/office/officeart/2005/8/layout/orgChart1"/>
    <dgm:cxn modelId="{9B5336C9-593F-4ACB-B150-3C0BB2154891}" srcId="{E3B4A639-F8C8-4E60-AF3A-06D184EA81C9}" destId="{DCCD72E8-4502-4D03-BB10-02742BF3A35B}" srcOrd="2" destOrd="0" parTransId="{4B8146DC-927D-4BD1-89B3-446A98A61DF7}" sibTransId="{5D4B24E0-9E0A-47C3-B816-B1FC4AD28FF4}"/>
    <dgm:cxn modelId="{5BF0F5C9-E617-4252-BF66-EDAFD1054D50}" type="presOf" srcId="{AE5ECB78-FFBD-4E4D-9E10-86D4BA99A7A1}" destId="{32903337-2BFB-4580-8102-48A91185B539}" srcOrd="0" destOrd="0" presId="urn:microsoft.com/office/officeart/2005/8/layout/orgChart1"/>
    <dgm:cxn modelId="{DF37CCCC-E1FC-4DB2-A819-CCB65B8D789A}" type="presOf" srcId="{37F5F347-7F63-41C8-B875-C027B9EF6A49}" destId="{3C58B1EF-4E41-4102-A2A7-4D28FA630DBF}" srcOrd="0" destOrd="0" presId="urn:microsoft.com/office/officeart/2005/8/layout/orgChart1"/>
    <dgm:cxn modelId="{CA1715CE-F981-4FF2-B171-8D7B6145B865}" type="presOf" srcId="{DCCD72E8-4502-4D03-BB10-02742BF3A35B}" destId="{8FBB9F04-965E-4334-B006-34C91894B378}" srcOrd="0" destOrd="0" presId="urn:microsoft.com/office/officeart/2005/8/layout/orgChart1"/>
    <dgm:cxn modelId="{E9CF4CD0-3F73-4521-A238-15F21BCB05DA}" srcId="{0A6FFFF3-EA7B-4755-834F-5EF293A50791}" destId="{E3B4A639-F8C8-4E60-AF3A-06D184EA81C9}" srcOrd="0" destOrd="0" parTransId="{49FB5705-F3F8-4D69-ADC6-AF615895DD75}" sibTransId="{501A54D9-8FAB-4B73-8B25-59764DE9B0DA}"/>
    <dgm:cxn modelId="{B4B7F5D0-2EA1-4601-994A-7D3AF5044E92}" type="presOf" srcId="{BBB87A0B-000D-454B-8663-A3DF9ACEC929}" destId="{BD2379E7-C613-46CE-B9F7-37B97DD6B536}" srcOrd="0" destOrd="0" presId="urn:microsoft.com/office/officeart/2005/8/layout/orgChart1"/>
    <dgm:cxn modelId="{EC8E2CD2-511A-4EEC-B55F-DC4625D624D9}" type="presOf" srcId="{15EF94B8-BC83-4991-A525-077B29508F54}" destId="{74663366-B362-4979-A17B-9EF6BD81C61E}" srcOrd="0" destOrd="0" presId="urn:microsoft.com/office/officeart/2005/8/layout/orgChart1"/>
    <dgm:cxn modelId="{759B5ED3-A17E-45F8-AFFF-8C7E9D48E1A0}" srcId="{90EC4189-D0C6-4282-AF3B-51C3FBB69A65}" destId="{BBB87A0B-000D-454B-8663-A3DF9ACEC929}" srcOrd="0" destOrd="0" parTransId="{940D6784-6408-4910-AD77-41499F8862B2}" sibTransId="{4F92BA1F-E2C9-49FA-B4D6-06C3AF522FC2}"/>
    <dgm:cxn modelId="{280BFFD8-FD1D-4B72-9A06-B58CDDBD1B9F}" type="presOf" srcId="{0909B157-2FEC-4D72-BCB2-478C8A886D2C}" destId="{D7497326-75C3-4F64-B34A-D923A52DFCE1}" srcOrd="0" destOrd="0" presId="urn:microsoft.com/office/officeart/2005/8/layout/orgChart1"/>
    <dgm:cxn modelId="{4EF2CBDD-06E6-4D6A-9620-7E25BE09A705}" type="presOf" srcId="{E3B4A639-F8C8-4E60-AF3A-06D184EA81C9}" destId="{40471DB2-ADB1-4024-A607-AB76B120F1BB}" srcOrd="0" destOrd="0" presId="urn:microsoft.com/office/officeart/2005/8/layout/orgChart1"/>
    <dgm:cxn modelId="{428CE0E4-21FA-4860-BB10-A021F8FB478A}" type="presOf" srcId="{FF43FE9C-FA9A-48E1-ACD2-5D97FBB4809C}" destId="{25781418-2984-42D1-8DC7-6C62C16A844F}" srcOrd="0" destOrd="0" presId="urn:microsoft.com/office/officeart/2005/8/layout/orgChart1"/>
    <dgm:cxn modelId="{4C3D55E6-B395-4472-A8EF-590F728DB25C}" type="presOf" srcId="{054FD05A-2E49-4BBF-BFD3-DDFB50A58902}" destId="{754FC670-EA39-4608-AF2E-CA59921E86A3}" srcOrd="0" destOrd="0" presId="urn:microsoft.com/office/officeart/2005/8/layout/orgChart1"/>
    <dgm:cxn modelId="{BEBE12E8-BE45-441D-9C1A-FBA8E2EC9BD9}" type="presOf" srcId="{9CE98DB6-242C-4701-B8F1-F53EFD4C3517}" destId="{0851BC0E-EBF4-4639-8D1B-52DA5B8432E1}" srcOrd="1" destOrd="0" presId="urn:microsoft.com/office/officeart/2005/8/layout/orgChart1"/>
    <dgm:cxn modelId="{708874EC-1EF5-4A87-BA77-A163E4876FC9}" type="presOf" srcId="{3CA029AD-059E-40E9-8DA0-A4ED3F52449B}" destId="{52D9F959-7735-4FFB-A33E-ECEC5705E435}" srcOrd="1" destOrd="0" presId="urn:microsoft.com/office/officeart/2005/8/layout/orgChart1"/>
    <dgm:cxn modelId="{3CD995F2-C560-4163-B01E-DF369920CB7E}" type="presOf" srcId="{DCCD72E8-4502-4D03-BB10-02742BF3A35B}" destId="{7E3B47CC-F21A-47CC-83BE-F16FA7C6BDC8}" srcOrd="1" destOrd="0" presId="urn:microsoft.com/office/officeart/2005/8/layout/orgChart1"/>
    <dgm:cxn modelId="{303717F3-26D7-4521-9B34-02E02FE7EB04}" srcId="{8BE175C4-E16B-4763-A7AC-DBB0B55671DF}" destId="{E0499269-784E-4579-B346-A32E8C5980BB}" srcOrd="1" destOrd="0" parTransId="{1DA1ED9C-2B78-46C5-B150-240C52BB7808}" sibTransId="{4655FB13-0170-498C-B1FC-35B0A910F5D6}"/>
    <dgm:cxn modelId="{E6D7E8F3-D755-4ECC-81C6-9274E00A45B3}" type="presOf" srcId="{AE5ECB78-FFBD-4E4D-9E10-86D4BA99A7A1}" destId="{BE21C1DC-57AA-4FA2-8C8F-0DCA70F078D9}" srcOrd="1" destOrd="0" presId="urn:microsoft.com/office/officeart/2005/8/layout/orgChart1"/>
    <dgm:cxn modelId="{1E096AF6-7965-43A9-AF76-7A736E37347B}" type="presOf" srcId="{E0499269-784E-4579-B346-A32E8C5980BB}" destId="{04E7BE54-9A3F-4C71-896F-6129577281AF}" srcOrd="1" destOrd="0" presId="urn:microsoft.com/office/officeart/2005/8/layout/orgChart1"/>
    <dgm:cxn modelId="{2D05C9F7-8ABE-4D7F-B8B5-FCBD5BB4F7C4}" type="presOf" srcId="{07A99A4E-CDA9-420C-8D27-9406BEBAA118}" destId="{D4A3BE12-0268-487D-A1FF-65A46D46D3F0}" srcOrd="1" destOrd="0" presId="urn:microsoft.com/office/officeart/2005/8/layout/orgChart1"/>
    <dgm:cxn modelId="{252639F8-40DE-4F4B-A422-B63547FBC7A8}" type="presOf" srcId="{CA6F1DE9-5583-4709-A887-A596DBB11DAA}" destId="{DF184F6D-FA5D-4066-8537-33A233FF4279}" srcOrd="0" destOrd="0" presId="urn:microsoft.com/office/officeart/2005/8/layout/orgChart1"/>
    <dgm:cxn modelId="{84E8B0F8-5200-443A-8734-7BBAC1AC4197}" srcId="{8BE175C4-E16B-4763-A7AC-DBB0B55671DF}" destId="{98FB8F12-0EFD-4612-9583-BF2068B88998}" srcOrd="0" destOrd="0" parTransId="{7CB06DF7-2DA5-46C0-8585-5A5C1E7C4AFE}" sibTransId="{458D6D96-888B-488A-BF57-D85C4413CE1D}"/>
    <dgm:cxn modelId="{4E7529FA-2D4F-463B-81C7-D89D16B288A0}" type="presOf" srcId="{56F90870-299B-4ADD-8440-A06405BDE18E}" destId="{3F0EFB56-0384-4500-B045-1199B50B4A07}" srcOrd="0" destOrd="0" presId="urn:microsoft.com/office/officeart/2005/8/layout/orgChart1"/>
    <dgm:cxn modelId="{D5EFE2FC-2E9C-459A-9EDE-C24A68F0835B}" type="presOf" srcId="{56F90870-299B-4ADD-8440-A06405BDE18E}" destId="{231434ED-736A-4E02-BBC1-F5AA4E2E1310}" srcOrd="1" destOrd="0" presId="urn:microsoft.com/office/officeart/2005/8/layout/orgChart1"/>
    <dgm:cxn modelId="{775868FE-1540-4A97-B46B-0E6C224E4962}" type="presOf" srcId="{A295C543-C7C1-429F-A547-8203B8DCF8C0}" destId="{0C1DFF54-2B2E-47E2-9904-5A4F12E5F908}" srcOrd="0" destOrd="0" presId="urn:microsoft.com/office/officeart/2005/8/layout/orgChart1"/>
    <dgm:cxn modelId="{60511A88-ABB4-4DE4-8099-D49636195322}" type="presParOf" srcId="{33A01AAC-C9C7-40BF-B305-9AE091F4C839}" destId="{E9BF099D-E956-4228-9CB5-21249D2EACCF}" srcOrd="0" destOrd="0" presId="urn:microsoft.com/office/officeart/2005/8/layout/orgChart1"/>
    <dgm:cxn modelId="{9B50A059-BF5C-45F5-9545-EA83DF118A20}" type="presParOf" srcId="{E9BF099D-E956-4228-9CB5-21249D2EACCF}" destId="{5F4C65FF-14A0-4683-B40C-44BFC3738EB7}" srcOrd="0" destOrd="0" presId="urn:microsoft.com/office/officeart/2005/8/layout/orgChart1"/>
    <dgm:cxn modelId="{148F3AC0-0103-40CE-9979-31FC0C330728}" type="presParOf" srcId="{5F4C65FF-14A0-4683-B40C-44BFC3738EB7}" destId="{40471DB2-ADB1-4024-A607-AB76B120F1BB}" srcOrd="0" destOrd="0" presId="urn:microsoft.com/office/officeart/2005/8/layout/orgChart1"/>
    <dgm:cxn modelId="{C623AF45-ADC4-4249-A7DD-77F0A1BDBB9C}" type="presParOf" srcId="{5F4C65FF-14A0-4683-B40C-44BFC3738EB7}" destId="{DBB3CDCF-5237-495E-A190-E36433B26A72}" srcOrd="1" destOrd="0" presId="urn:microsoft.com/office/officeart/2005/8/layout/orgChart1"/>
    <dgm:cxn modelId="{3AF1291A-4C93-4CCF-8AF5-B3A27DC73BC6}" type="presParOf" srcId="{E9BF099D-E956-4228-9CB5-21249D2EACCF}" destId="{9A53AEAB-A9D3-4075-909B-61C804257C9D}" srcOrd="1" destOrd="0" presId="urn:microsoft.com/office/officeart/2005/8/layout/orgChart1"/>
    <dgm:cxn modelId="{1897498D-AC01-4FE0-A1CF-B26288A81908}" type="presParOf" srcId="{9A53AEAB-A9D3-4075-909B-61C804257C9D}" destId="{10FACDF5-291B-421D-A67C-3D29E0300B84}" srcOrd="0" destOrd="0" presId="urn:microsoft.com/office/officeart/2005/8/layout/orgChart1"/>
    <dgm:cxn modelId="{CF2D5458-4054-46D0-845C-A262DC815706}" type="presParOf" srcId="{9A53AEAB-A9D3-4075-909B-61C804257C9D}" destId="{A58577CD-7771-46A0-80BA-36CE3957B272}" srcOrd="1" destOrd="0" presId="urn:microsoft.com/office/officeart/2005/8/layout/orgChart1"/>
    <dgm:cxn modelId="{91E9B752-A5C7-4C1B-9176-81F83BFBBA40}" type="presParOf" srcId="{A58577CD-7771-46A0-80BA-36CE3957B272}" destId="{57C7791B-E8CD-4E28-9DA0-56A03B89201A}" srcOrd="0" destOrd="0" presId="urn:microsoft.com/office/officeart/2005/8/layout/orgChart1"/>
    <dgm:cxn modelId="{D26995A6-3540-41D6-8277-AE871E69009D}" type="presParOf" srcId="{57C7791B-E8CD-4E28-9DA0-56A03B89201A}" destId="{3F0EFB56-0384-4500-B045-1199B50B4A07}" srcOrd="0" destOrd="0" presId="urn:microsoft.com/office/officeart/2005/8/layout/orgChart1"/>
    <dgm:cxn modelId="{850B1D8F-DF11-4AFC-8E0F-5F429669C991}" type="presParOf" srcId="{57C7791B-E8CD-4E28-9DA0-56A03B89201A}" destId="{231434ED-736A-4E02-BBC1-F5AA4E2E1310}" srcOrd="1" destOrd="0" presId="urn:microsoft.com/office/officeart/2005/8/layout/orgChart1"/>
    <dgm:cxn modelId="{E2051137-4B55-4BA1-9066-43EDB893A1F2}" type="presParOf" srcId="{A58577CD-7771-46A0-80BA-36CE3957B272}" destId="{70239308-4057-4FFC-A9A8-963D9B757085}" srcOrd="1" destOrd="0" presId="urn:microsoft.com/office/officeart/2005/8/layout/orgChart1"/>
    <dgm:cxn modelId="{9EC8960A-057A-448F-BA82-B83ABDB8C437}" type="presParOf" srcId="{70239308-4057-4FFC-A9A8-963D9B757085}" destId="{B45C738D-E919-44CA-AAB7-084ED10D4880}" srcOrd="0" destOrd="0" presId="urn:microsoft.com/office/officeart/2005/8/layout/orgChart1"/>
    <dgm:cxn modelId="{4E476114-4D1B-429D-8156-F0739CF1F890}" type="presParOf" srcId="{70239308-4057-4FFC-A9A8-963D9B757085}" destId="{77862273-EF30-4A67-8765-905130CA2219}" srcOrd="1" destOrd="0" presId="urn:microsoft.com/office/officeart/2005/8/layout/orgChart1"/>
    <dgm:cxn modelId="{7035A498-6E4A-4C7A-A1BA-281B99CE035E}" type="presParOf" srcId="{77862273-EF30-4A67-8765-905130CA2219}" destId="{74667144-CF91-47A1-8C5E-24047D1B4111}" srcOrd="0" destOrd="0" presId="urn:microsoft.com/office/officeart/2005/8/layout/orgChart1"/>
    <dgm:cxn modelId="{464F8902-A863-43DC-AC5D-ED3789C655AE}" type="presParOf" srcId="{74667144-CF91-47A1-8C5E-24047D1B4111}" destId="{F59647C3-97B0-4302-A30A-F9CEE26CAD46}" srcOrd="0" destOrd="0" presId="urn:microsoft.com/office/officeart/2005/8/layout/orgChart1"/>
    <dgm:cxn modelId="{5E21ED3A-5F97-4C95-923E-52E91FE82F3C}" type="presParOf" srcId="{74667144-CF91-47A1-8C5E-24047D1B4111}" destId="{0851BC0E-EBF4-4639-8D1B-52DA5B8432E1}" srcOrd="1" destOrd="0" presId="urn:microsoft.com/office/officeart/2005/8/layout/orgChart1"/>
    <dgm:cxn modelId="{2DD91535-5554-4144-B8C4-53CA9DC01808}" type="presParOf" srcId="{77862273-EF30-4A67-8765-905130CA2219}" destId="{FDB96B86-BA53-4865-83D5-A51E3BE4BAEC}" srcOrd="1" destOrd="0" presId="urn:microsoft.com/office/officeart/2005/8/layout/orgChart1"/>
    <dgm:cxn modelId="{A9DB7EB5-FCD7-4F20-B34F-3789D6B1DEDB}" type="presParOf" srcId="{FDB96B86-BA53-4865-83D5-A51E3BE4BAEC}" destId="{8EDED56D-5D83-4C19-BE84-5E62945242BA}" srcOrd="0" destOrd="0" presId="urn:microsoft.com/office/officeart/2005/8/layout/orgChart1"/>
    <dgm:cxn modelId="{C7645F75-DA9E-45F9-B949-88315D1AFE45}" type="presParOf" srcId="{FDB96B86-BA53-4865-83D5-A51E3BE4BAEC}" destId="{93373023-84DD-429A-9790-CE67B9F45804}" srcOrd="1" destOrd="0" presId="urn:microsoft.com/office/officeart/2005/8/layout/orgChart1"/>
    <dgm:cxn modelId="{1A440C1F-BBBF-4A63-8D40-78C6A67EDC0A}" type="presParOf" srcId="{93373023-84DD-429A-9790-CE67B9F45804}" destId="{4C74C560-397B-4756-9D1C-916810C22A07}" srcOrd="0" destOrd="0" presId="urn:microsoft.com/office/officeart/2005/8/layout/orgChart1"/>
    <dgm:cxn modelId="{13C1E26D-7D82-4169-B315-5E6D540CC612}" type="presParOf" srcId="{4C74C560-397B-4756-9D1C-916810C22A07}" destId="{F6044380-C6D4-40BA-B257-1B5D631DA77C}" srcOrd="0" destOrd="0" presId="urn:microsoft.com/office/officeart/2005/8/layout/orgChart1"/>
    <dgm:cxn modelId="{B3AA761F-D323-4039-B275-7DF2ED0E4F9F}" type="presParOf" srcId="{4C74C560-397B-4756-9D1C-916810C22A07}" destId="{D4A3BE12-0268-487D-A1FF-65A46D46D3F0}" srcOrd="1" destOrd="0" presId="urn:microsoft.com/office/officeart/2005/8/layout/orgChart1"/>
    <dgm:cxn modelId="{DD08D4E9-0F3C-412C-AF0C-5E24B5A35D1D}" type="presParOf" srcId="{93373023-84DD-429A-9790-CE67B9F45804}" destId="{2A1B5D2A-D24B-4A0F-A0EC-9D87C64B7C53}" srcOrd="1" destOrd="0" presId="urn:microsoft.com/office/officeart/2005/8/layout/orgChart1"/>
    <dgm:cxn modelId="{2DEF5BE7-9EEC-42A0-A0C2-05832E584569}" type="presParOf" srcId="{93373023-84DD-429A-9790-CE67B9F45804}" destId="{1093BD62-3844-4785-B8CF-B4609DCFFB78}" srcOrd="2" destOrd="0" presId="urn:microsoft.com/office/officeart/2005/8/layout/orgChart1"/>
    <dgm:cxn modelId="{B53ACA7E-4B81-406B-898B-D86BED45DB7B}" type="presParOf" srcId="{FDB96B86-BA53-4865-83D5-A51E3BE4BAEC}" destId="{754FC670-EA39-4608-AF2E-CA59921E86A3}" srcOrd="2" destOrd="0" presId="urn:microsoft.com/office/officeart/2005/8/layout/orgChart1"/>
    <dgm:cxn modelId="{CB378F0B-B769-4688-A17C-F2AE987E3431}" type="presParOf" srcId="{FDB96B86-BA53-4865-83D5-A51E3BE4BAEC}" destId="{6EDD775E-8B29-4F62-858B-77C6E44488D4}" srcOrd="3" destOrd="0" presId="urn:microsoft.com/office/officeart/2005/8/layout/orgChart1"/>
    <dgm:cxn modelId="{970F2104-1987-48DA-A77F-B8132DD15392}" type="presParOf" srcId="{6EDD775E-8B29-4F62-858B-77C6E44488D4}" destId="{1DDBEEC9-AC7D-484A-837A-250DDD8D2801}" srcOrd="0" destOrd="0" presId="urn:microsoft.com/office/officeart/2005/8/layout/orgChart1"/>
    <dgm:cxn modelId="{31A17FB8-4DE2-4567-860D-C854A4DE3721}" type="presParOf" srcId="{1DDBEEC9-AC7D-484A-837A-250DDD8D2801}" destId="{6508B479-B262-4998-BE16-43611C9DC7CA}" srcOrd="0" destOrd="0" presId="urn:microsoft.com/office/officeart/2005/8/layout/orgChart1"/>
    <dgm:cxn modelId="{358D762E-D923-4390-A4AD-25320330B6A6}" type="presParOf" srcId="{1DDBEEC9-AC7D-484A-837A-250DDD8D2801}" destId="{52D9F959-7735-4FFB-A33E-ECEC5705E435}" srcOrd="1" destOrd="0" presId="urn:microsoft.com/office/officeart/2005/8/layout/orgChart1"/>
    <dgm:cxn modelId="{41D753E3-0D80-4766-AF7D-727D380B0FD9}" type="presParOf" srcId="{6EDD775E-8B29-4F62-858B-77C6E44488D4}" destId="{F8F024E8-18A3-4A8C-86BC-710CFEB99F56}" srcOrd="1" destOrd="0" presId="urn:microsoft.com/office/officeart/2005/8/layout/orgChart1"/>
    <dgm:cxn modelId="{ED4F03AA-E31A-4F7B-AFCB-A8C4454492A5}" type="presParOf" srcId="{6EDD775E-8B29-4F62-858B-77C6E44488D4}" destId="{B802291A-D27B-4C38-8651-A4E84384BCC9}" srcOrd="2" destOrd="0" presId="urn:microsoft.com/office/officeart/2005/8/layout/orgChart1"/>
    <dgm:cxn modelId="{2A560320-369A-4548-9E17-2FACED7EEF69}" type="presParOf" srcId="{77862273-EF30-4A67-8765-905130CA2219}" destId="{097CF7FB-93EE-4137-BA71-7296927C7117}" srcOrd="2" destOrd="0" presId="urn:microsoft.com/office/officeart/2005/8/layout/orgChart1"/>
    <dgm:cxn modelId="{5BBCE8AD-F17B-4C71-A3B6-C394ED10FE1A}" type="presParOf" srcId="{70239308-4057-4FFC-A9A8-963D9B757085}" destId="{FF14F6F0-E1B7-491F-B49E-844A2783F43B}" srcOrd="2" destOrd="0" presId="urn:microsoft.com/office/officeart/2005/8/layout/orgChart1"/>
    <dgm:cxn modelId="{8E326142-F99E-45DD-AB0B-06C7307670AF}" type="presParOf" srcId="{70239308-4057-4FFC-A9A8-963D9B757085}" destId="{13A93495-9832-4B80-A8EF-1A5C39663E49}" srcOrd="3" destOrd="0" presId="urn:microsoft.com/office/officeart/2005/8/layout/orgChart1"/>
    <dgm:cxn modelId="{04BDC940-5E2D-4580-8F7D-EED3CFBACE5F}" type="presParOf" srcId="{13A93495-9832-4B80-A8EF-1A5C39663E49}" destId="{8FA01FB2-B8F5-4C61-891C-047383AB08AF}" srcOrd="0" destOrd="0" presId="urn:microsoft.com/office/officeart/2005/8/layout/orgChart1"/>
    <dgm:cxn modelId="{6840CBBC-19BA-45BA-B69F-B9DEC1FF3009}" type="presParOf" srcId="{8FA01FB2-B8F5-4C61-891C-047383AB08AF}" destId="{25781418-2984-42D1-8DC7-6C62C16A844F}" srcOrd="0" destOrd="0" presId="urn:microsoft.com/office/officeart/2005/8/layout/orgChart1"/>
    <dgm:cxn modelId="{96A44546-118D-4705-8E47-7A3704359721}" type="presParOf" srcId="{8FA01FB2-B8F5-4C61-891C-047383AB08AF}" destId="{311B60A9-56DC-4AE0-982E-78DF51DA48B5}" srcOrd="1" destOrd="0" presId="urn:microsoft.com/office/officeart/2005/8/layout/orgChart1"/>
    <dgm:cxn modelId="{87676686-8214-42D0-B9C5-AD89E8CB3E17}" type="presParOf" srcId="{13A93495-9832-4B80-A8EF-1A5C39663E49}" destId="{A34E29D9-A8FC-4A0A-AE70-05A1B45E0D15}" srcOrd="1" destOrd="0" presId="urn:microsoft.com/office/officeart/2005/8/layout/orgChart1"/>
    <dgm:cxn modelId="{351ED18D-EDDE-43BA-A67E-0C8DF03869B6}" type="presParOf" srcId="{A34E29D9-A8FC-4A0A-AE70-05A1B45E0D15}" destId="{C1CC0869-EE06-4E92-933A-1D0AEA936001}" srcOrd="0" destOrd="0" presId="urn:microsoft.com/office/officeart/2005/8/layout/orgChart1"/>
    <dgm:cxn modelId="{1BCBDA86-9CA3-46D9-A2D5-D5CABF0E3D98}" type="presParOf" srcId="{A34E29D9-A8FC-4A0A-AE70-05A1B45E0D15}" destId="{0CA7725A-D062-4E84-B7B2-E75003CA47DD}" srcOrd="1" destOrd="0" presId="urn:microsoft.com/office/officeart/2005/8/layout/orgChart1"/>
    <dgm:cxn modelId="{6C04EFE6-3614-440F-B840-4F4432F76C17}" type="presParOf" srcId="{0CA7725A-D062-4E84-B7B2-E75003CA47DD}" destId="{F7785A93-EC9A-4686-A931-324B2FB94756}" srcOrd="0" destOrd="0" presId="urn:microsoft.com/office/officeart/2005/8/layout/orgChart1"/>
    <dgm:cxn modelId="{13FFF9C7-3099-4E46-87DD-0509F4B370FA}" type="presParOf" srcId="{F7785A93-EC9A-4686-A931-324B2FB94756}" destId="{D7497326-75C3-4F64-B34A-D923A52DFCE1}" srcOrd="0" destOrd="0" presId="urn:microsoft.com/office/officeart/2005/8/layout/orgChart1"/>
    <dgm:cxn modelId="{274E39D6-6090-4B79-84D9-AB8389730D77}" type="presParOf" srcId="{F7785A93-EC9A-4686-A931-324B2FB94756}" destId="{92E37F47-79A7-47D8-B39F-30CF7ADE4EF4}" srcOrd="1" destOrd="0" presId="urn:microsoft.com/office/officeart/2005/8/layout/orgChart1"/>
    <dgm:cxn modelId="{1B055218-5504-441E-AD81-63DBD6C0E99A}" type="presParOf" srcId="{0CA7725A-D062-4E84-B7B2-E75003CA47DD}" destId="{092D47AD-3154-4128-B7F0-118D592EC278}" srcOrd="1" destOrd="0" presId="urn:microsoft.com/office/officeart/2005/8/layout/orgChart1"/>
    <dgm:cxn modelId="{DCDEEBA0-B53C-44C9-AE79-2D9D29D24B72}" type="presParOf" srcId="{0CA7725A-D062-4E84-B7B2-E75003CA47DD}" destId="{763787DE-57BE-4A75-8FAC-3B2BB662869F}" srcOrd="2" destOrd="0" presId="urn:microsoft.com/office/officeart/2005/8/layout/orgChart1"/>
    <dgm:cxn modelId="{7CE7C769-CBD8-4788-8A2D-D8654011731C}" type="presParOf" srcId="{A34E29D9-A8FC-4A0A-AE70-05A1B45E0D15}" destId="{8ECFA237-B29E-4A0E-9679-C52F8BD7645C}" srcOrd="2" destOrd="0" presId="urn:microsoft.com/office/officeart/2005/8/layout/orgChart1"/>
    <dgm:cxn modelId="{F31649D7-E5C5-448D-AED0-954B5D6D6C54}" type="presParOf" srcId="{A34E29D9-A8FC-4A0A-AE70-05A1B45E0D15}" destId="{24494EA4-9AE5-43E8-9413-497E44984031}" srcOrd="3" destOrd="0" presId="urn:microsoft.com/office/officeart/2005/8/layout/orgChart1"/>
    <dgm:cxn modelId="{DBBD2F57-0CB5-48C0-B347-5C4E012CB442}" type="presParOf" srcId="{24494EA4-9AE5-43E8-9413-497E44984031}" destId="{C25EB0AA-E0C2-4CEF-AF10-12D46D989BE5}" srcOrd="0" destOrd="0" presId="urn:microsoft.com/office/officeart/2005/8/layout/orgChart1"/>
    <dgm:cxn modelId="{E38D4C04-2050-4925-BF4D-04700FECCDFF}" type="presParOf" srcId="{C25EB0AA-E0C2-4CEF-AF10-12D46D989BE5}" destId="{3C58B1EF-4E41-4102-A2A7-4D28FA630DBF}" srcOrd="0" destOrd="0" presId="urn:microsoft.com/office/officeart/2005/8/layout/orgChart1"/>
    <dgm:cxn modelId="{1C4EEEE6-5CCE-470F-A5C6-2060674F7A10}" type="presParOf" srcId="{C25EB0AA-E0C2-4CEF-AF10-12D46D989BE5}" destId="{D832F0AF-D062-44C4-8D1C-1F45B3C1FEF0}" srcOrd="1" destOrd="0" presId="urn:microsoft.com/office/officeart/2005/8/layout/orgChart1"/>
    <dgm:cxn modelId="{2BA98339-15AD-4FE2-A33E-48A00435FA78}" type="presParOf" srcId="{24494EA4-9AE5-43E8-9413-497E44984031}" destId="{87B9E771-9EAE-4313-B1E8-340B1533E3D4}" srcOrd="1" destOrd="0" presId="urn:microsoft.com/office/officeart/2005/8/layout/orgChart1"/>
    <dgm:cxn modelId="{FA3542C2-CDBD-4943-80AB-487EC310DEEB}" type="presParOf" srcId="{24494EA4-9AE5-43E8-9413-497E44984031}" destId="{A67C32FB-49E2-47EC-BEAA-D01FE5225289}" srcOrd="2" destOrd="0" presId="urn:microsoft.com/office/officeart/2005/8/layout/orgChart1"/>
    <dgm:cxn modelId="{D53C2428-F34F-480E-84FF-1B2D41E485C3}" type="presParOf" srcId="{13A93495-9832-4B80-A8EF-1A5C39663E49}" destId="{79F47CC2-AEBF-4279-B024-A91B108B37E3}" srcOrd="2" destOrd="0" presId="urn:microsoft.com/office/officeart/2005/8/layout/orgChart1"/>
    <dgm:cxn modelId="{9D25FD0A-4C0C-4EF6-A514-786F11A38C81}" type="presParOf" srcId="{70239308-4057-4FFC-A9A8-963D9B757085}" destId="{38FB78B8-FC11-4EA2-9E85-D169167E9A98}" srcOrd="4" destOrd="0" presId="urn:microsoft.com/office/officeart/2005/8/layout/orgChart1"/>
    <dgm:cxn modelId="{B17B0B50-31CA-41CC-9037-0F5DA2757C15}" type="presParOf" srcId="{70239308-4057-4FFC-A9A8-963D9B757085}" destId="{B134D884-7D15-41AB-8FDD-9CF06FC35301}" srcOrd="5" destOrd="0" presId="urn:microsoft.com/office/officeart/2005/8/layout/orgChart1"/>
    <dgm:cxn modelId="{1CB88CA0-FA04-49B9-93A4-41B50F338A83}" type="presParOf" srcId="{B134D884-7D15-41AB-8FDD-9CF06FC35301}" destId="{79EC2798-0374-4B3B-A2AA-572C21A4C5E5}" srcOrd="0" destOrd="0" presId="urn:microsoft.com/office/officeart/2005/8/layout/orgChart1"/>
    <dgm:cxn modelId="{F3EBA712-F903-4E49-9F67-37CE8CD8F080}" type="presParOf" srcId="{79EC2798-0374-4B3B-A2AA-572C21A4C5E5}" destId="{1045414D-F189-4017-A889-13CCA0A1CFDF}" srcOrd="0" destOrd="0" presId="urn:microsoft.com/office/officeart/2005/8/layout/orgChart1"/>
    <dgm:cxn modelId="{31F278BD-B7F6-49FC-A162-7E8C089BEC82}" type="presParOf" srcId="{79EC2798-0374-4B3B-A2AA-572C21A4C5E5}" destId="{AA5AEDF8-99A7-4451-AA82-DBDBCC0126C0}" srcOrd="1" destOrd="0" presId="urn:microsoft.com/office/officeart/2005/8/layout/orgChart1"/>
    <dgm:cxn modelId="{6F1F2C55-5AE4-4006-9F58-8328D38B1916}" type="presParOf" srcId="{B134D884-7D15-41AB-8FDD-9CF06FC35301}" destId="{17D207E5-2679-4988-BA4B-5ED64C601CF8}" srcOrd="1" destOrd="0" presId="urn:microsoft.com/office/officeart/2005/8/layout/orgChart1"/>
    <dgm:cxn modelId="{E4C95879-D37B-4F50-A70A-E47BF92D7BF2}" type="presParOf" srcId="{17D207E5-2679-4988-BA4B-5ED64C601CF8}" destId="{423D7FCB-1F24-404F-A59E-BEE585AB24F8}" srcOrd="0" destOrd="0" presId="urn:microsoft.com/office/officeart/2005/8/layout/orgChart1"/>
    <dgm:cxn modelId="{84740AF1-DF37-4D5F-8C05-8EE471E5E8B4}" type="presParOf" srcId="{17D207E5-2679-4988-BA4B-5ED64C601CF8}" destId="{7DC14064-A72C-462C-8AF3-9E2CDCE4819E}" srcOrd="1" destOrd="0" presId="urn:microsoft.com/office/officeart/2005/8/layout/orgChart1"/>
    <dgm:cxn modelId="{283D5588-9340-46E0-AAC7-18EC7B5B03E8}" type="presParOf" srcId="{7DC14064-A72C-462C-8AF3-9E2CDCE4819E}" destId="{0CCCA9E7-C655-46C7-B899-332A19B4944C}" srcOrd="0" destOrd="0" presId="urn:microsoft.com/office/officeart/2005/8/layout/orgChart1"/>
    <dgm:cxn modelId="{F90DF785-585C-4258-8233-62C6C8796699}" type="presParOf" srcId="{0CCCA9E7-C655-46C7-B899-332A19B4944C}" destId="{B791F708-D4C0-4F4B-9268-C1EB4322F46E}" srcOrd="0" destOrd="0" presId="urn:microsoft.com/office/officeart/2005/8/layout/orgChart1"/>
    <dgm:cxn modelId="{8375D5E1-15EF-45BE-A95F-9DDBEBB6BAE0}" type="presParOf" srcId="{0CCCA9E7-C655-46C7-B899-332A19B4944C}" destId="{873EC43A-48FA-4A81-B025-2A46EA232311}" srcOrd="1" destOrd="0" presId="urn:microsoft.com/office/officeart/2005/8/layout/orgChart1"/>
    <dgm:cxn modelId="{52FBEC58-2C69-405B-A3F0-3C5596182A5F}" type="presParOf" srcId="{7DC14064-A72C-462C-8AF3-9E2CDCE4819E}" destId="{CB3ED31B-186D-4531-8C2D-5CAE8A8D719F}" srcOrd="1" destOrd="0" presId="urn:microsoft.com/office/officeart/2005/8/layout/orgChart1"/>
    <dgm:cxn modelId="{5F6FFACA-C2D3-4226-B81E-1656B60CACB7}" type="presParOf" srcId="{7DC14064-A72C-462C-8AF3-9E2CDCE4819E}" destId="{80B3BB85-5335-446D-AB29-C5A109AC820E}" srcOrd="2" destOrd="0" presId="urn:microsoft.com/office/officeart/2005/8/layout/orgChart1"/>
    <dgm:cxn modelId="{A008DAB7-4902-41F1-A92D-EFF4D37F7F3C}" type="presParOf" srcId="{17D207E5-2679-4988-BA4B-5ED64C601CF8}" destId="{73A25D16-2F1E-47CC-80C4-932F0C11421C}" srcOrd="2" destOrd="0" presId="urn:microsoft.com/office/officeart/2005/8/layout/orgChart1"/>
    <dgm:cxn modelId="{C7F38796-AEB0-4CC2-9414-BA800CE0C34C}" type="presParOf" srcId="{17D207E5-2679-4988-BA4B-5ED64C601CF8}" destId="{FF8C52A8-A1B5-467E-BF99-31A10F7EA56C}" srcOrd="3" destOrd="0" presId="urn:microsoft.com/office/officeart/2005/8/layout/orgChart1"/>
    <dgm:cxn modelId="{4B13D5F6-169E-4A82-89C0-080ED651EB69}" type="presParOf" srcId="{FF8C52A8-A1B5-467E-BF99-31A10F7EA56C}" destId="{33248593-878C-4FF7-8194-52DB0EF9162B}" srcOrd="0" destOrd="0" presId="urn:microsoft.com/office/officeart/2005/8/layout/orgChart1"/>
    <dgm:cxn modelId="{AC996020-E249-4C67-9FDF-E672FA9CC62A}" type="presParOf" srcId="{33248593-878C-4FF7-8194-52DB0EF9162B}" destId="{7987F8C0-C520-4773-95DE-C872BE9D4879}" srcOrd="0" destOrd="0" presId="urn:microsoft.com/office/officeart/2005/8/layout/orgChart1"/>
    <dgm:cxn modelId="{2AF1DD1B-DD12-4CA6-8C55-C1DF27058EAA}" type="presParOf" srcId="{33248593-878C-4FF7-8194-52DB0EF9162B}" destId="{04E7BE54-9A3F-4C71-896F-6129577281AF}" srcOrd="1" destOrd="0" presId="urn:microsoft.com/office/officeart/2005/8/layout/orgChart1"/>
    <dgm:cxn modelId="{6A885026-1C19-43D5-BAFF-69BAF107D3B2}" type="presParOf" srcId="{FF8C52A8-A1B5-467E-BF99-31A10F7EA56C}" destId="{B74B857D-0A84-40A8-AD6B-7F9083531E45}" srcOrd="1" destOrd="0" presId="urn:microsoft.com/office/officeart/2005/8/layout/orgChart1"/>
    <dgm:cxn modelId="{0B1C632A-E7F7-4F56-A34F-F18FE7904E03}" type="presParOf" srcId="{FF8C52A8-A1B5-467E-BF99-31A10F7EA56C}" destId="{9A6A9324-28DE-46A5-9950-B3FA60079CC9}" srcOrd="2" destOrd="0" presId="urn:microsoft.com/office/officeart/2005/8/layout/orgChart1"/>
    <dgm:cxn modelId="{86B93BB6-05D5-4B5F-8EE4-D0EBB35893BB}" type="presParOf" srcId="{17D207E5-2679-4988-BA4B-5ED64C601CF8}" destId="{15453EF0-B5E7-4431-8857-CFF104197C4A}" srcOrd="4" destOrd="0" presId="urn:microsoft.com/office/officeart/2005/8/layout/orgChart1"/>
    <dgm:cxn modelId="{70E7159C-679A-43BC-9AAC-C3BFA0D722F4}" type="presParOf" srcId="{17D207E5-2679-4988-BA4B-5ED64C601CF8}" destId="{CAB59585-223F-456C-8631-3AD2FC92C86C}" srcOrd="5" destOrd="0" presId="urn:microsoft.com/office/officeart/2005/8/layout/orgChart1"/>
    <dgm:cxn modelId="{0A74F461-F035-48B9-BCFD-9581E2B9F3EF}" type="presParOf" srcId="{CAB59585-223F-456C-8631-3AD2FC92C86C}" destId="{BC0F19D0-7DF4-4A7D-92F2-5265E0180F62}" srcOrd="0" destOrd="0" presId="urn:microsoft.com/office/officeart/2005/8/layout/orgChart1"/>
    <dgm:cxn modelId="{D2FCD4A2-5B27-4868-B680-E5B724941045}" type="presParOf" srcId="{BC0F19D0-7DF4-4A7D-92F2-5265E0180F62}" destId="{74663366-B362-4979-A17B-9EF6BD81C61E}" srcOrd="0" destOrd="0" presId="urn:microsoft.com/office/officeart/2005/8/layout/orgChart1"/>
    <dgm:cxn modelId="{C9E04621-E1CF-4485-9A95-EC61CD0C8681}" type="presParOf" srcId="{BC0F19D0-7DF4-4A7D-92F2-5265E0180F62}" destId="{13F4B5BE-BBC6-4C5F-AF96-6D9AB9ABAF3E}" srcOrd="1" destOrd="0" presId="urn:microsoft.com/office/officeart/2005/8/layout/orgChart1"/>
    <dgm:cxn modelId="{8C94816D-60C3-4227-97B0-9094D913FA9B}" type="presParOf" srcId="{CAB59585-223F-456C-8631-3AD2FC92C86C}" destId="{42BC4D6D-0ED3-4D5E-9797-9A12A2209F28}" srcOrd="1" destOrd="0" presId="urn:microsoft.com/office/officeart/2005/8/layout/orgChart1"/>
    <dgm:cxn modelId="{C0918DB1-815E-4392-843A-69C4A0DADD21}" type="presParOf" srcId="{CAB59585-223F-456C-8631-3AD2FC92C86C}" destId="{CD001B75-2CC8-49B2-B4F7-2DA708957742}" srcOrd="2" destOrd="0" presId="urn:microsoft.com/office/officeart/2005/8/layout/orgChart1"/>
    <dgm:cxn modelId="{85B22566-C6A7-4738-B5DE-417796665082}" type="presParOf" srcId="{B134D884-7D15-41AB-8FDD-9CF06FC35301}" destId="{57FF3F0E-315E-4EF0-8D8D-93D01E7E067C}" srcOrd="2" destOrd="0" presId="urn:microsoft.com/office/officeart/2005/8/layout/orgChart1"/>
    <dgm:cxn modelId="{A48ACA18-5FB6-454C-A456-A816C908E161}" type="presParOf" srcId="{A58577CD-7771-46A0-80BA-36CE3957B272}" destId="{8F57427C-A140-4810-8AF8-38F2F5CEA71D}" srcOrd="2" destOrd="0" presId="urn:microsoft.com/office/officeart/2005/8/layout/orgChart1"/>
    <dgm:cxn modelId="{9818AD3F-1E2B-4DCF-9F90-03FD758CB75E}" type="presParOf" srcId="{9A53AEAB-A9D3-4075-909B-61C804257C9D}" destId="{19376A6E-452A-4C2A-B3F0-AFAFC06D6069}" srcOrd="2" destOrd="0" presId="urn:microsoft.com/office/officeart/2005/8/layout/orgChart1"/>
    <dgm:cxn modelId="{6F44364B-01E1-4DDC-9566-956C0CF7A990}" type="presParOf" srcId="{9A53AEAB-A9D3-4075-909B-61C804257C9D}" destId="{CD50CAEC-46EE-47EC-86E0-A6E70BA1FA16}" srcOrd="3" destOrd="0" presId="urn:microsoft.com/office/officeart/2005/8/layout/orgChart1"/>
    <dgm:cxn modelId="{325CEFA3-98E7-4CFD-A68C-0CAA619A61AA}" type="presParOf" srcId="{CD50CAEC-46EE-47EC-86E0-A6E70BA1FA16}" destId="{3BE8AD85-CB82-4784-AB1E-7ADFF88799EC}" srcOrd="0" destOrd="0" presId="urn:microsoft.com/office/officeart/2005/8/layout/orgChart1"/>
    <dgm:cxn modelId="{C4D317E6-3367-46FE-B2CA-ABDC732C08F1}" type="presParOf" srcId="{3BE8AD85-CB82-4784-AB1E-7ADFF88799EC}" destId="{D460AF07-B8AF-485E-BD7F-EA9E863F35D5}" srcOrd="0" destOrd="0" presId="urn:microsoft.com/office/officeart/2005/8/layout/orgChart1"/>
    <dgm:cxn modelId="{C146717C-C654-44EE-803B-0F62B918EEEC}" type="presParOf" srcId="{3BE8AD85-CB82-4784-AB1E-7ADFF88799EC}" destId="{6550D179-EF57-412F-B09B-6989342AF6F8}" srcOrd="1" destOrd="0" presId="urn:microsoft.com/office/officeart/2005/8/layout/orgChart1"/>
    <dgm:cxn modelId="{B1FCE443-B024-4AF6-9AC5-CC45033DF92C}" type="presParOf" srcId="{CD50CAEC-46EE-47EC-86E0-A6E70BA1FA16}" destId="{5E9EDB62-3E94-47A6-B390-CEBCF09D9C52}" srcOrd="1" destOrd="0" presId="urn:microsoft.com/office/officeart/2005/8/layout/orgChart1"/>
    <dgm:cxn modelId="{B5D70638-0D6B-4958-9C42-8D8A7E39DBD7}" type="presParOf" srcId="{5E9EDB62-3E94-47A6-B390-CEBCF09D9C52}" destId="{5C499425-4538-4574-8551-AE69843FE15C}" srcOrd="0" destOrd="0" presId="urn:microsoft.com/office/officeart/2005/8/layout/orgChart1"/>
    <dgm:cxn modelId="{68C36948-7306-44E6-A9D1-B1A263AA431F}" type="presParOf" srcId="{5E9EDB62-3E94-47A6-B390-CEBCF09D9C52}" destId="{3741D467-95FD-4C44-B0B8-03BC3FE08055}" srcOrd="1" destOrd="0" presId="urn:microsoft.com/office/officeart/2005/8/layout/orgChart1"/>
    <dgm:cxn modelId="{2FFE6A81-6BCB-4D07-B35F-DA22C337B50B}" type="presParOf" srcId="{3741D467-95FD-4C44-B0B8-03BC3FE08055}" destId="{13139EF0-CF77-4372-8BBF-D62D41FDD312}" srcOrd="0" destOrd="0" presId="urn:microsoft.com/office/officeart/2005/8/layout/orgChart1"/>
    <dgm:cxn modelId="{79C14841-3299-4747-9FA2-A3123E4D9F74}" type="presParOf" srcId="{13139EF0-CF77-4372-8BBF-D62D41FDD312}" destId="{32903337-2BFB-4580-8102-48A91185B539}" srcOrd="0" destOrd="0" presId="urn:microsoft.com/office/officeart/2005/8/layout/orgChart1"/>
    <dgm:cxn modelId="{C481CB8F-E63E-43D5-AE1D-A3BDEB3CF6C8}" type="presParOf" srcId="{13139EF0-CF77-4372-8BBF-D62D41FDD312}" destId="{BE21C1DC-57AA-4FA2-8C8F-0DCA70F078D9}" srcOrd="1" destOrd="0" presId="urn:microsoft.com/office/officeart/2005/8/layout/orgChart1"/>
    <dgm:cxn modelId="{358BADFD-D019-407C-AFDE-B778D8934307}" type="presParOf" srcId="{3741D467-95FD-4C44-B0B8-03BC3FE08055}" destId="{1FA27CFB-CC58-469B-9125-4D3F87F3182D}" srcOrd="1" destOrd="0" presId="urn:microsoft.com/office/officeart/2005/8/layout/orgChart1"/>
    <dgm:cxn modelId="{98075D9C-A9BF-4CA2-988C-3FDA654A587F}" type="presParOf" srcId="{3741D467-95FD-4C44-B0B8-03BC3FE08055}" destId="{952633EF-A2BC-425A-93C5-283965F986B7}" srcOrd="2" destOrd="0" presId="urn:microsoft.com/office/officeart/2005/8/layout/orgChart1"/>
    <dgm:cxn modelId="{B2952647-9901-46F6-B4AD-1D8778B0D907}" type="presParOf" srcId="{CD50CAEC-46EE-47EC-86E0-A6E70BA1FA16}" destId="{5C27B8A7-9BF7-4359-B586-7F08575B7E34}" srcOrd="2" destOrd="0" presId="urn:microsoft.com/office/officeart/2005/8/layout/orgChart1"/>
    <dgm:cxn modelId="{050A451B-D6F9-499C-A505-D98FAFF7B361}" type="presParOf" srcId="{9A53AEAB-A9D3-4075-909B-61C804257C9D}" destId="{80E9A071-E954-4336-974D-3BF5DF71C35F}" srcOrd="4" destOrd="0" presId="urn:microsoft.com/office/officeart/2005/8/layout/orgChart1"/>
    <dgm:cxn modelId="{2C35CEA5-BDE9-401C-91AC-659E3A50440E}" type="presParOf" srcId="{9A53AEAB-A9D3-4075-909B-61C804257C9D}" destId="{93C5D058-472D-4391-A375-6C0CC850863A}" srcOrd="5" destOrd="0" presId="urn:microsoft.com/office/officeart/2005/8/layout/orgChart1"/>
    <dgm:cxn modelId="{4E0E203B-D0FE-4077-9134-4CAC2EE10FE1}" type="presParOf" srcId="{93C5D058-472D-4391-A375-6C0CC850863A}" destId="{7AC91D09-0C19-47AA-8AF7-EF53CD8B5F4E}" srcOrd="0" destOrd="0" presId="urn:microsoft.com/office/officeart/2005/8/layout/orgChart1"/>
    <dgm:cxn modelId="{614565E1-3A66-4DAA-BA70-EC020083E868}" type="presParOf" srcId="{7AC91D09-0C19-47AA-8AF7-EF53CD8B5F4E}" destId="{8FBB9F04-965E-4334-B006-34C91894B378}" srcOrd="0" destOrd="0" presId="urn:microsoft.com/office/officeart/2005/8/layout/orgChart1"/>
    <dgm:cxn modelId="{A85B973C-DA5A-42AB-8FDD-DCE83D26EFEE}" type="presParOf" srcId="{7AC91D09-0C19-47AA-8AF7-EF53CD8B5F4E}" destId="{7E3B47CC-F21A-47CC-83BE-F16FA7C6BDC8}" srcOrd="1" destOrd="0" presId="urn:microsoft.com/office/officeart/2005/8/layout/orgChart1"/>
    <dgm:cxn modelId="{D22285ED-8454-4D81-9CDE-ED0E48542AEA}" type="presParOf" srcId="{93C5D058-472D-4391-A375-6C0CC850863A}" destId="{3AF75D49-F1DD-4098-A756-AE1CA99FEE2B}" srcOrd="1" destOrd="0" presId="urn:microsoft.com/office/officeart/2005/8/layout/orgChart1"/>
    <dgm:cxn modelId="{7CADB883-3727-4DD8-8E0F-9E969F1785B9}" type="presParOf" srcId="{3AF75D49-F1DD-4098-A756-AE1CA99FEE2B}" destId="{0C1DFF54-2B2E-47E2-9904-5A4F12E5F908}" srcOrd="0" destOrd="0" presId="urn:microsoft.com/office/officeart/2005/8/layout/orgChart1"/>
    <dgm:cxn modelId="{34433D24-5905-4DB6-9E83-3F12F1C3A9D1}" type="presParOf" srcId="{3AF75D49-F1DD-4098-A756-AE1CA99FEE2B}" destId="{F9334CF6-90FD-4924-BB9D-FC818A19DD98}" srcOrd="1" destOrd="0" presId="urn:microsoft.com/office/officeart/2005/8/layout/orgChart1"/>
    <dgm:cxn modelId="{D9C026BD-FA08-412B-81B9-C48355B44768}" type="presParOf" srcId="{F9334CF6-90FD-4924-BB9D-FC818A19DD98}" destId="{37170A25-A562-4369-8E1C-FDE549E17B20}" srcOrd="0" destOrd="0" presId="urn:microsoft.com/office/officeart/2005/8/layout/orgChart1"/>
    <dgm:cxn modelId="{65A5E3B1-AD3F-4580-96C5-5DA6473B8C37}" type="presParOf" srcId="{37170A25-A562-4369-8E1C-FDE549E17B20}" destId="{DA51F9BF-3C54-438A-AEAB-829FB2D7659D}" srcOrd="0" destOrd="0" presId="urn:microsoft.com/office/officeart/2005/8/layout/orgChart1"/>
    <dgm:cxn modelId="{42D0C72F-6EF1-411E-A05D-BB29AAC09C63}" type="presParOf" srcId="{37170A25-A562-4369-8E1C-FDE549E17B20}" destId="{AE0A5CE1-A967-45F4-BFED-578D718273CE}" srcOrd="1" destOrd="0" presId="urn:microsoft.com/office/officeart/2005/8/layout/orgChart1"/>
    <dgm:cxn modelId="{4BDE73B4-B853-41AA-A6D1-22E17203F255}" type="presParOf" srcId="{F9334CF6-90FD-4924-BB9D-FC818A19DD98}" destId="{286AFF6E-9299-479D-8CF0-754364EBBAA5}" srcOrd="1" destOrd="0" presId="urn:microsoft.com/office/officeart/2005/8/layout/orgChart1"/>
    <dgm:cxn modelId="{4AE4C746-1293-453D-A37A-C6D1374595FD}" type="presParOf" srcId="{286AFF6E-9299-479D-8CF0-754364EBBAA5}" destId="{2D66502E-29A3-411E-A95B-01DF5F50F857}" srcOrd="0" destOrd="0" presId="urn:microsoft.com/office/officeart/2005/8/layout/orgChart1"/>
    <dgm:cxn modelId="{B1420B35-5537-4BF8-8AA7-CA2072430DCC}" type="presParOf" srcId="{286AFF6E-9299-479D-8CF0-754364EBBAA5}" destId="{C38C9333-34A7-4CA2-B4CF-39D656A2B8A5}" srcOrd="1" destOrd="0" presId="urn:microsoft.com/office/officeart/2005/8/layout/orgChart1"/>
    <dgm:cxn modelId="{A9EB0946-0F89-4E06-986F-5EB51F85EF55}" type="presParOf" srcId="{C38C9333-34A7-4CA2-B4CF-39D656A2B8A5}" destId="{690D40C8-DCE7-4231-B8F9-FFC28EE4BFAA}" srcOrd="0" destOrd="0" presId="urn:microsoft.com/office/officeart/2005/8/layout/orgChart1"/>
    <dgm:cxn modelId="{C6CF22F9-80F2-458D-8445-F05F4A43435E}" type="presParOf" srcId="{690D40C8-DCE7-4231-B8F9-FFC28EE4BFAA}" destId="{BD2379E7-C613-46CE-B9F7-37B97DD6B536}" srcOrd="0" destOrd="0" presId="urn:microsoft.com/office/officeart/2005/8/layout/orgChart1"/>
    <dgm:cxn modelId="{1B185221-98D4-471B-8C0A-5FEE5F1C867C}" type="presParOf" srcId="{690D40C8-DCE7-4231-B8F9-FFC28EE4BFAA}" destId="{A5D6E965-3885-4CFA-8BBB-75E30243A7ED}" srcOrd="1" destOrd="0" presId="urn:microsoft.com/office/officeart/2005/8/layout/orgChart1"/>
    <dgm:cxn modelId="{B9EAAA55-4A98-4D58-932C-F812A418DD7C}" type="presParOf" srcId="{C38C9333-34A7-4CA2-B4CF-39D656A2B8A5}" destId="{8B6DA878-1431-4E01-BA17-59956EFC9FB2}" srcOrd="1" destOrd="0" presId="urn:microsoft.com/office/officeart/2005/8/layout/orgChart1"/>
    <dgm:cxn modelId="{B8EE452F-7342-4E18-B74D-39A27317BF6B}" type="presParOf" srcId="{C38C9333-34A7-4CA2-B4CF-39D656A2B8A5}" destId="{A22CE30F-237A-461A-B055-BCCA78CAC4AF}" srcOrd="2" destOrd="0" presId="urn:microsoft.com/office/officeart/2005/8/layout/orgChart1"/>
    <dgm:cxn modelId="{3D8B9FE4-2F13-49B5-B51A-1AF9DD98B542}" type="presParOf" srcId="{286AFF6E-9299-479D-8CF0-754364EBBAA5}" destId="{C5D11254-244B-4DC7-871B-2D1BAC1DDC7E}" srcOrd="2" destOrd="0" presId="urn:microsoft.com/office/officeart/2005/8/layout/orgChart1"/>
    <dgm:cxn modelId="{D8F8BD60-E000-46FD-9034-950147F74AA4}" type="presParOf" srcId="{286AFF6E-9299-479D-8CF0-754364EBBAA5}" destId="{0A22DB80-75E4-43BF-B757-714A046D237A}" srcOrd="3" destOrd="0" presId="urn:microsoft.com/office/officeart/2005/8/layout/orgChart1"/>
    <dgm:cxn modelId="{5691E320-0086-4DFA-AF93-17B6D107A4C1}" type="presParOf" srcId="{0A22DB80-75E4-43BF-B757-714A046D237A}" destId="{201D54DC-33CC-4615-B61E-B83D1CEF7250}" srcOrd="0" destOrd="0" presId="urn:microsoft.com/office/officeart/2005/8/layout/orgChart1"/>
    <dgm:cxn modelId="{6D5FB56C-DF45-4506-91B2-C6BEF49D8B63}" type="presParOf" srcId="{201D54DC-33CC-4615-B61E-B83D1CEF7250}" destId="{DF184F6D-FA5D-4066-8537-33A233FF4279}" srcOrd="0" destOrd="0" presId="urn:microsoft.com/office/officeart/2005/8/layout/orgChart1"/>
    <dgm:cxn modelId="{F4874035-1FBF-443B-A790-429BBA083EC9}" type="presParOf" srcId="{201D54DC-33CC-4615-B61E-B83D1CEF7250}" destId="{336515D0-1344-48A7-BE7B-DC4CC1DF25EB}" srcOrd="1" destOrd="0" presId="urn:microsoft.com/office/officeart/2005/8/layout/orgChart1"/>
    <dgm:cxn modelId="{0E09A578-25FE-440D-8F55-A1957F7830FA}" type="presParOf" srcId="{0A22DB80-75E4-43BF-B757-714A046D237A}" destId="{0764E1D3-2292-431A-87DE-D9D328B350FC}" srcOrd="1" destOrd="0" presId="urn:microsoft.com/office/officeart/2005/8/layout/orgChart1"/>
    <dgm:cxn modelId="{2F7757B4-B385-4B84-9ACF-A97A8DECE954}" type="presParOf" srcId="{0A22DB80-75E4-43BF-B757-714A046D237A}" destId="{89EE4BE6-CA1C-404E-9D15-45F8D1BE7EF5}" srcOrd="2" destOrd="0" presId="urn:microsoft.com/office/officeart/2005/8/layout/orgChart1"/>
    <dgm:cxn modelId="{00F9A87C-D836-42BC-AC73-5D8D0575556B}" type="presParOf" srcId="{286AFF6E-9299-479D-8CF0-754364EBBAA5}" destId="{BB50D42C-5549-4A36-AC3D-E0C4D2F3092E}" srcOrd="4" destOrd="0" presId="urn:microsoft.com/office/officeart/2005/8/layout/orgChart1"/>
    <dgm:cxn modelId="{CF3B8F67-F0D4-46F3-BC05-0928D2E407BF}" type="presParOf" srcId="{286AFF6E-9299-479D-8CF0-754364EBBAA5}" destId="{FB86EEC4-0D10-4699-9E1E-D342FC4ADE6D}" srcOrd="5" destOrd="0" presId="urn:microsoft.com/office/officeart/2005/8/layout/orgChart1"/>
    <dgm:cxn modelId="{CDC44452-6EAE-4D24-B121-E5CD68E2C318}" type="presParOf" srcId="{FB86EEC4-0D10-4699-9E1E-D342FC4ADE6D}" destId="{60EB5149-AF80-4CED-8447-A1ADE17714C6}" srcOrd="0" destOrd="0" presId="urn:microsoft.com/office/officeart/2005/8/layout/orgChart1"/>
    <dgm:cxn modelId="{0DB53F9C-F7D3-4FCC-9E75-C1A178DBE0C2}" type="presParOf" srcId="{60EB5149-AF80-4CED-8447-A1ADE17714C6}" destId="{C06934C9-BF23-4B43-9903-986477DAC553}" srcOrd="0" destOrd="0" presId="urn:microsoft.com/office/officeart/2005/8/layout/orgChart1"/>
    <dgm:cxn modelId="{1D661DCC-5F82-4095-A9C1-583A877AB523}" type="presParOf" srcId="{60EB5149-AF80-4CED-8447-A1ADE17714C6}" destId="{9AF6A3AE-9D2C-4F45-AF01-F2A5207B8B32}" srcOrd="1" destOrd="0" presId="urn:microsoft.com/office/officeart/2005/8/layout/orgChart1"/>
    <dgm:cxn modelId="{3540C6DC-C4AD-465A-B4A7-5A776DBE2BDE}" type="presParOf" srcId="{FB86EEC4-0D10-4699-9E1E-D342FC4ADE6D}" destId="{9F923002-68CF-4320-8E18-0B7E62E370E4}" srcOrd="1" destOrd="0" presId="urn:microsoft.com/office/officeart/2005/8/layout/orgChart1"/>
    <dgm:cxn modelId="{99DFA435-E7D8-4834-9AA0-FC2E1A90EAFD}" type="presParOf" srcId="{FB86EEC4-0D10-4699-9E1E-D342FC4ADE6D}" destId="{E19B1015-44E2-4322-8E3A-D015CB8AFCC2}" srcOrd="2" destOrd="0" presId="urn:microsoft.com/office/officeart/2005/8/layout/orgChart1"/>
    <dgm:cxn modelId="{9AB534E7-57A6-4B6B-8042-CDEF9B62FA24}" type="presParOf" srcId="{F9334CF6-90FD-4924-BB9D-FC818A19DD98}" destId="{81176289-FF07-4D04-91B2-251A62CE6742}" srcOrd="2" destOrd="0" presId="urn:microsoft.com/office/officeart/2005/8/layout/orgChart1"/>
    <dgm:cxn modelId="{D24F0A46-E8DD-4E97-92A4-22DA0BECA2C7}" type="presParOf" srcId="{93C5D058-472D-4391-A375-6C0CC850863A}" destId="{866E74D3-6D8D-47C7-BFDF-697FFE92CAB6}" srcOrd="2" destOrd="0" presId="urn:microsoft.com/office/officeart/2005/8/layout/orgChart1"/>
    <dgm:cxn modelId="{56B808F2-48FC-4802-800D-30F368EEAA0C}" type="presParOf" srcId="{E9BF099D-E956-4228-9CB5-21249D2EACCF}" destId="{F4653F96-6969-4781-934E-E138722FC1FF}"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0D42C-5549-4A36-AC3D-E0C4D2F3092E}">
      <dsp:nvSpPr>
        <dsp:cNvPr id="0" name=""/>
        <dsp:cNvSpPr/>
      </dsp:nvSpPr>
      <dsp:spPr>
        <a:xfrm>
          <a:off x="6891629" y="2147269"/>
          <a:ext cx="167618" cy="2100823"/>
        </a:xfrm>
        <a:custGeom>
          <a:avLst/>
          <a:gdLst/>
          <a:ahLst/>
          <a:cxnLst/>
          <a:rect l="0" t="0" r="0" b="0"/>
          <a:pathLst>
            <a:path>
              <a:moveTo>
                <a:pt x="0" y="0"/>
              </a:moveTo>
              <a:lnTo>
                <a:pt x="0" y="2100823"/>
              </a:lnTo>
              <a:lnTo>
                <a:pt x="167618" y="210082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D11254-244B-4DC7-871B-2D1BAC1DDC7E}">
      <dsp:nvSpPr>
        <dsp:cNvPr id="0" name=""/>
        <dsp:cNvSpPr/>
      </dsp:nvSpPr>
      <dsp:spPr>
        <a:xfrm>
          <a:off x="6891629" y="2147269"/>
          <a:ext cx="167618" cy="1307427"/>
        </a:xfrm>
        <a:custGeom>
          <a:avLst/>
          <a:gdLst/>
          <a:ahLst/>
          <a:cxnLst/>
          <a:rect l="0" t="0" r="0" b="0"/>
          <a:pathLst>
            <a:path>
              <a:moveTo>
                <a:pt x="0" y="0"/>
              </a:moveTo>
              <a:lnTo>
                <a:pt x="0" y="1307427"/>
              </a:lnTo>
              <a:lnTo>
                <a:pt x="167618" y="13074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66502E-29A3-411E-A95B-01DF5F50F857}">
      <dsp:nvSpPr>
        <dsp:cNvPr id="0" name=""/>
        <dsp:cNvSpPr/>
      </dsp:nvSpPr>
      <dsp:spPr>
        <a:xfrm>
          <a:off x="6891629" y="2147269"/>
          <a:ext cx="167618" cy="514031"/>
        </a:xfrm>
        <a:custGeom>
          <a:avLst/>
          <a:gdLst/>
          <a:ahLst/>
          <a:cxnLst/>
          <a:rect l="0" t="0" r="0" b="0"/>
          <a:pathLst>
            <a:path>
              <a:moveTo>
                <a:pt x="0" y="0"/>
              </a:moveTo>
              <a:lnTo>
                <a:pt x="0" y="514031"/>
              </a:lnTo>
              <a:lnTo>
                <a:pt x="167618" y="5140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1DFF54-2B2E-47E2-9904-5A4F12E5F908}">
      <dsp:nvSpPr>
        <dsp:cNvPr id="0" name=""/>
        <dsp:cNvSpPr/>
      </dsp:nvSpPr>
      <dsp:spPr>
        <a:xfrm>
          <a:off x="7292893" y="1353873"/>
          <a:ext cx="91440" cy="234666"/>
        </a:xfrm>
        <a:custGeom>
          <a:avLst/>
          <a:gdLst/>
          <a:ahLst/>
          <a:cxnLst/>
          <a:rect l="0" t="0" r="0" b="0"/>
          <a:pathLst>
            <a:path>
              <a:moveTo>
                <a:pt x="45720" y="0"/>
              </a:moveTo>
              <a:lnTo>
                <a:pt x="45720" y="23466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E9A071-E954-4336-974D-3BF5DF71C35F}">
      <dsp:nvSpPr>
        <dsp:cNvPr id="0" name=""/>
        <dsp:cNvSpPr/>
      </dsp:nvSpPr>
      <dsp:spPr>
        <a:xfrm>
          <a:off x="5310424" y="560477"/>
          <a:ext cx="2028189" cy="234666"/>
        </a:xfrm>
        <a:custGeom>
          <a:avLst/>
          <a:gdLst/>
          <a:ahLst/>
          <a:cxnLst/>
          <a:rect l="0" t="0" r="0" b="0"/>
          <a:pathLst>
            <a:path>
              <a:moveTo>
                <a:pt x="0" y="0"/>
              </a:moveTo>
              <a:lnTo>
                <a:pt x="0" y="117333"/>
              </a:lnTo>
              <a:lnTo>
                <a:pt x="2028189" y="117333"/>
              </a:lnTo>
              <a:lnTo>
                <a:pt x="2028189" y="23466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499425-4538-4574-8551-AE69843FE15C}">
      <dsp:nvSpPr>
        <dsp:cNvPr id="0" name=""/>
        <dsp:cNvSpPr/>
      </dsp:nvSpPr>
      <dsp:spPr>
        <a:xfrm>
          <a:off x="5260138" y="1353873"/>
          <a:ext cx="167618" cy="514031"/>
        </a:xfrm>
        <a:custGeom>
          <a:avLst/>
          <a:gdLst/>
          <a:ahLst/>
          <a:cxnLst/>
          <a:rect l="0" t="0" r="0" b="0"/>
          <a:pathLst>
            <a:path>
              <a:moveTo>
                <a:pt x="0" y="0"/>
              </a:moveTo>
              <a:lnTo>
                <a:pt x="0" y="514031"/>
              </a:lnTo>
              <a:lnTo>
                <a:pt x="167618" y="5140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376A6E-452A-4C2A-B3F0-AFAFC06D6069}">
      <dsp:nvSpPr>
        <dsp:cNvPr id="0" name=""/>
        <dsp:cNvSpPr/>
      </dsp:nvSpPr>
      <dsp:spPr>
        <a:xfrm>
          <a:off x="5310424" y="560477"/>
          <a:ext cx="396698" cy="234666"/>
        </a:xfrm>
        <a:custGeom>
          <a:avLst/>
          <a:gdLst/>
          <a:ahLst/>
          <a:cxnLst/>
          <a:rect l="0" t="0" r="0" b="0"/>
          <a:pathLst>
            <a:path>
              <a:moveTo>
                <a:pt x="0" y="0"/>
              </a:moveTo>
              <a:lnTo>
                <a:pt x="0" y="117333"/>
              </a:lnTo>
              <a:lnTo>
                <a:pt x="396698" y="117333"/>
              </a:lnTo>
              <a:lnTo>
                <a:pt x="396698" y="23466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453EF0-B5E7-4431-8857-CFF104197C4A}">
      <dsp:nvSpPr>
        <dsp:cNvPr id="0" name=""/>
        <dsp:cNvSpPr/>
      </dsp:nvSpPr>
      <dsp:spPr>
        <a:xfrm>
          <a:off x="4187377" y="2147269"/>
          <a:ext cx="167618" cy="2100823"/>
        </a:xfrm>
        <a:custGeom>
          <a:avLst/>
          <a:gdLst/>
          <a:ahLst/>
          <a:cxnLst/>
          <a:rect l="0" t="0" r="0" b="0"/>
          <a:pathLst>
            <a:path>
              <a:moveTo>
                <a:pt x="0" y="0"/>
              </a:moveTo>
              <a:lnTo>
                <a:pt x="0" y="2100823"/>
              </a:lnTo>
              <a:lnTo>
                <a:pt x="167618" y="210082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A25D16-2F1E-47CC-80C4-932F0C11421C}">
      <dsp:nvSpPr>
        <dsp:cNvPr id="0" name=""/>
        <dsp:cNvSpPr/>
      </dsp:nvSpPr>
      <dsp:spPr>
        <a:xfrm>
          <a:off x="4187377" y="2147269"/>
          <a:ext cx="167618" cy="1307427"/>
        </a:xfrm>
        <a:custGeom>
          <a:avLst/>
          <a:gdLst/>
          <a:ahLst/>
          <a:cxnLst/>
          <a:rect l="0" t="0" r="0" b="0"/>
          <a:pathLst>
            <a:path>
              <a:moveTo>
                <a:pt x="0" y="0"/>
              </a:moveTo>
              <a:lnTo>
                <a:pt x="0" y="1307427"/>
              </a:lnTo>
              <a:lnTo>
                <a:pt x="167618" y="13074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3D7FCB-1F24-404F-A59E-BEE585AB24F8}">
      <dsp:nvSpPr>
        <dsp:cNvPr id="0" name=""/>
        <dsp:cNvSpPr/>
      </dsp:nvSpPr>
      <dsp:spPr>
        <a:xfrm>
          <a:off x="4187377" y="2147269"/>
          <a:ext cx="167618" cy="514031"/>
        </a:xfrm>
        <a:custGeom>
          <a:avLst/>
          <a:gdLst/>
          <a:ahLst/>
          <a:cxnLst/>
          <a:rect l="0" t="0" r="0" b="0"/>
          <a:pathLst>
            <a:path>
              <a:moveTo>
                <a:pt x="0" y="0"/>
              </a:moveTo>
              <a:lnTo>
                <a:pt x="0" y="514031"/>
              </a:lnTo>
              <a:lnTo>
                <a:pt x="167618" y="5140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FB78B8-FC11-4EA2-9E85-D169167E9A98}">
      <dsp:nvSpPr>
        <dsp:cNvPr id="0" name=""/>
        <dsp:cNvSpPr/>
      </dsp:nvSpPr>
      <dsp:spPr>
        <a:xfrm>
          <a:off x="3282235" y="1353873"/>
          <a:ext cx="1352126" cy="234666"/>
        </a:xfrm>
        <a:custGeom>
          <a:avLst/>
          <a:gdLst/>
          <a:ahLst/>
          <a:cxnLst/>
          <a:rect l="0" t="0" r="0" b="0"/>
          <a:pathLst>
            <a:path>
              <a:moveTo>
                <a:pt x="0" y="0"/>
              </a:moveTo>
              <a:lnTo>
                <a:pt x="0" y="117333"/>
              </a:lnTo>
              <a:lnTo>
                <a:pt x="1352126" y="117333"/>
              </a:lnTo>
              <a:lnTo>
                <a:pt x="1352126" y="23466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CFA237-B29E-4A0E-9679-C52F8BD7645C}">
      <dsp:nvSpPr>
        <dsp:cNvPr id="0" name=""/>
        <dsp:cNvSpPr/>
      </dsp:nvSpPr>
      <dsp:spPr>
        <a:xfrm>
          <a:off x="2835251" y="2147269"/>
          <a:ext cx="167618" cy="1307427"/>
        </a:xfrm>
        <a:custGeom>
          <a:avLst/>
          <a:gdLst/>
          <a:ahLst/>
          <a:cxnLst/>
          <a:rect l="0" t="0" r="0" b="0"/>
          <a:pathLst>
            <a:path>
              <a:moveTo>
                <a:pt x="0" y="0"/>
              </a:moveTo>
              <a:lnTo>
                <a:pt x="0" y="1307427"/>
              </a:lnTo>
              <a:lnTo>
                <a:pt x="167618" y="13074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CC0869-EE06-4E92-933A-1D0AEA936001}">
      <dsp:nvSpPr>
        <dsp:cNvPr id="0" name=""/>
        <dsp:cNvSpPr/>
      </dsp:nvSpPr>
      <dsp:spPr>
        <a:xfrm>
          <a:off x="2835251" y="2147269"/>
          <a:ext cx="167618" cy="514031"/>
        </a:xfrm>
        <a:custGeom>
          <a:avLst/>
          <a:gdLst/>
          <a:ahLst/>
          <a:cxnLst/>
          <a:rect l="0" t="0" r="0" b="0"/>
          <a:pathLst>
            <a:path>
              <a:moveTo>
                <a:pt x="0" y="0"/>
              </a:moveTo>
              <a:lnTo>
                <a:pt x="0" y="514031"/>
              </a:lnTo>
              <a:lnTo>
                <a:pt x="167618" y="5140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14F6F0-E1B7-491F-B49E-844A2783F43B}">
      <dsp:nvSpPr>
        <dsp:cNvPr id="0" name=""/>
        <dsp:cNvSpPr/>
      </dsp:nvSpPr>
      <dsp:spPr>
        <a:xfrm>
          <a:off x="3236515" y="1353873"/>
          <a:ext cx="91440" cy="234666"/>
        </a:xfrm>
        <a:custGeom>
          <a:avLst/>
          <a:gdLst/>
          <a:ahLst/>
          <a:cxnLst/>
          <a:rect l="0" t="0" r="0" b="0"/>
          <a:pathLst>
            <a:path>
              <a:moveTo>
                <a:pt x="45720" y="0"/>
              </a:moveTo>
              <a:lnTo>
                <a:pt x="45720" y="23466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4FC670-EA39-4608-AF2E-CA59921E86A3}">
      <dsp:nvSpPr>
        <dsp:cNvPr id="0" name=""/>
        <dsp:cNvSpPr/>
      </dsp:nvSpPr>
      <dsp:spPr>
        <a:xfrm>
          <a:off x="1483125" y="2147269"/>
          <a:ext cx="167618" cy="1307427"/>
        </a:xfrm>
        <a:custGeom>
          <a:avLst/>
          <a:gdLst/>
          <a:ahLst/>
          <a:cxnLst/>
          <a:rect l="0" t="0" r="0" b="0"/>
          <a:pathLst>
            <a:path>
              <a:moveTo>
                <a:pt x="0" y="0"/>
              </a:moveTo>
              <a:lnTo>
                <a:pt x="0" y="1307427"/>
              </a:lnTo>
              <a:lnTo>
                <a:pt x="167618" y="13074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DED56D-5D83-4C19-BE84-5E62945242BA}">
      <dsp:nvSpPr>
        <dsp:cNvPr id="0" name=""/>
        <dsp:cNvSpPr/>
      </dsp:nvSpPr>
      <dsp:spPr>
        <a:xfrm>
          <a:off x="1483125" y="2147269"/>
          <a:ext cx="167618" cy="514031"/>
        </a:xfrm>
        <a:custGeom>
          <a:avLst/>
          <a:gdLst/>
          <a:ahLst/>
          <a:cxnLst/>
          <a:rect l="0" t="0" r="0" b="0"/>
          <a:pathLst>
            <a:path>
              <a:moveTo>
                <a:pt x="0" y="0"/>
              </a:moveTo>
              <a:lnTo>
                <a:pt x="0" y="514031"/>
              </a:lnTo>
              <a:lnTo>
                <a:pt x="167618" y="5140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5C738D-E919-44CA-AAB7-084ED10D4880}">
      <dsp:nvSpPr>
        <dsp:cNvPr id="0" name=""/>
        <dsp:cNvSpPr/>
      </dsp:nvSpPr>
      <dsp:spPr>
        <a:xfrm>
          <a:off x="1930109" y="1353873"/>
          <a:ext cx="1352126" cy="234666"/>
        </a:xfrm>
        <a:custGeom>
          <a:avLst/>
          <a:gdLst/>
          <a:ahLst/>
          <a:cxnLst/>
          <a:rect l="0" t="0" r="0" b="0"/>
          <a:pathLst>
            <a:path>
              <a:moveTo>
                <a:pt x="1352126" y="0"/>
              </a:moveTo>
              <a:lnTo>
                <a:pt x="1352126" y="117333"/>
              </a:lnTo>
              <a:lnTo>
                <a:pt x="0" y="117333"/>
              </a:lnTo>
              <a:lnTo>
                <a:pt x="0" y="23466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FACDF5-291B-421D-A67C-3D29E0300B84}">
      <dsp:nvSpPr>
        <dsp:cNvPr id="0" name=""/>
        <dsp:cNvSpPr/>
      </dsp:nvSpPr>
      <dsp:spPr>
        <a:xfrm>
          <a:off x="3282235" y="560477"/>
          <a:ext cx="2028189" cy="234666"/>
        </a:xfrm>
        <a:custGeom>
          <a:avLst/>
          <a:gdLst/>
          <a:ahLst/>
          <a:cxnLst/>
          <a:rect l="0" t="0" r="0" b="0"/>
          <a:pathLst>
            <a:path>
              <a:moveTo>
                <a:pt x="2028189" y="0"/>
              </a:moveTo>
              <a:lnTo>
                <a:pt x="2028189" y="117333"/>
              </a:lnTo>
              <a:lnTo>
                <a:pt x="0" y="117333"/>
              </a:lnTo>
              <a:lnTo>
                <a:pt x="0" y="23466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471DB2-ADB1-4024-A607-AB76B120F1BB}">
      <dsp:nvSpPr>
        <dsp:cNvPr id="0" name=""/>
        <dsp:cNvSpPr/>
      </dsp:nvSpPr>
      <dsp:spPr>
        <a:xfrm>
          <a:off x="4751694" y="1747"/>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rtl="0">
            <a:lnSpc>
              <a:spcPct val="90000"/>
            </a:lnSpc>
            <a:spcBef>
              <a:spcPct val="0"/>
            </a:spcBef>
            <a:spcAft>
              <a:spcPct val="35000"/>
            </a:spcAft>
            <a:buNone/>
          </a:pPr>
          <a:r>
            <a:rPr lang="en-US" sz="1000" kern="1200"/>
            <a:t>MIMO Control System</a:t>
          </a:r>
        </a:p>
      </dsp:txBody>
      <dsp:txXfrm>
        <a:off x="4751694" y="1747"/>
        <a:ext cx="1117459" cy="558729"/>
      </dsp:txXfrm>
    </dsp:sp>
    <dsp:sp modelId="{3F0EFB56-0384-4500-B045-1199B50B4A07}">
      <dsp:nvSpPr>
        <dsp:cNvPr id="0" name=""/>
        <dsp:cNvSpPr/>
      </dsp:nvSpPr>
      <dsp:spPr>
        <a:xfrm>
          <a:off x="2723505" y="795143"/>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Air Flow Control</a:t>
          </a:r>
        </a:p>
      </dsp:txBody>
      <dsp:txXfrm>
        <a:off x="2723505" y="795143"/>
        <a:ext cx="1117459" cy="558729"/>
      </dsp:txXfrm>
    </dsp:sp>
    <dsp:sp modelId="{F59647C3-97B0-4302-A30A-F9CEE26CAD46}">
      <dsp:nvSpPr>
        <dsp:cNvPr id="0" name=""/>
        <dsp:cNvSpPr/>
      </dsp:nvSpPr>
      <dsp:spPr>
        <a:xfrm>
          <a:off x="1371379" y="1588539"/>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Receives Multiple Inputs</a:t>
          </a:r>
        </a:p>
      </dsp:txBody>
      <dsp:txXfrm>
        <a:off x="1371379" y="1588539"/>
        <a:ext cx="1117459" cy="558729"/>
      </dsp:txXfrm>
    </dsp:sp>
    <dsp:sp modelId="{F6044380-C6D4-40BA-B257-1B5D631DA77C}">
      <dsp:nvSpPr>
        <dsp:cNvPr id="0" name=""/>
        <dsp:cNvSpPr/>
      </dsp:nvSpPr>
      <dsp:spPr>
        <a:xfrm>
          <a:off x="1650744" y="2381936"/>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Receives Throttle Position Command</a:t>
          </a:r>
        </a:p>
      </dsp:txBody>
      <dsp:txXfrm>
        <a:off x="1650744" y="2381936"/>
        <a:ext cx="1117459" cy="558729"/>
      </dsp:txXfrm>
    </dsp:sp>
    <dsp:sp modelId="{6508B479-B262-4998-BE16-43611C9DC7CA}">
      <dsp:nvSpPr>
        <dsp:cNvPr id="0" name=""/>
        <dsp:cNvSpPr/>
      </dsp:nvSpPr>
      <dsp:spPr>
        <a:xfrm>
          <a:off x="1650744" y="3175332"/>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Receives Wastegate Position Command</a:t>
          </a:r>
        </a:p>
      </dsp:txBody>
      <dsp:txXfrm>
        <a:off x="1650744" y="3175332"/>
        <a:ext cx="1117459" cy="558729"/>
      </dsp:txXfrm>
    </dsp:sp>
    <dsp:sp modelId="{25781418-2984-42D1-8DC7-6C62C16A844F}">
      <dsp:nvSpPr>
        <dsp:cNvPr id="0" name=""/>
        <dsp:cNvSpPr/>
      </dsp:nvSpPr>
      <dsp:spPr>
        <a:xfrm>
          <a:off x="2723505" y="1588539"/>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Returns Multiple Outputs</a:t>
          </a:r>
        </a:p>
      </dsp:txBody>
      <dsp:txXfrm>
        <a:off x="2723505" y="1588539"/>
        <a:ext cx="1117459" cy="558729"/>
      </dsp:txXfrm>
    </dsp:sp>
    <dsp:sp modelId="{D7497326-75C3-4F64-B34A-D923A52DFCE1}">
      <dsp:nvSpPr>
        <dsp:cNvPr id="0" name=""/>
        <dsp:cNvSpPr/>
      </dsp:nvSpPr>
      <dsp:spPr>
        <a:xfrm>
          <a:off x="3002870" y="2381936"/>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Returns Throttle Position</a:t>
          </a:r>
        </a:p>
      </dsp:txBody>
      <dsp:txXfrm>
        <a:off x="3002870" y="2381936"/>
        <a:ext cx="1117459" cy="558729"/>
      </dsp:txXfrm>
    </dsp:sp>
    <dsp:sp modelId="{3C58B1EF-4E41-4102-A2A7-4D28FA630DBF}">
      <dsp:nvSpPr>
        <dsp:cNvPr id="0" name=""/>
        <dsp:cNvSpPr/>
      </dsp:nvSpPr>
      <dsp:spPr>
        <a:xfrm>
          <a:off x="3002870" y="3175332"/>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Returns Wastegate Position</a:t>
          </a:r>
        </a:p>
      </dsp:txBody>
      <dsp:txXfrm>
        <a:off x="3002870" y="3175332"/>
        <a:ext cx="1117459" cy="558729"/>
      </dsp:txXfrm>
    </dsp:sp>
    <dsp:sp modelId="{1045414D-F189-4017-A889-13CCA0A1CFDF}">
      <dsp:nvSpPr>
        <dsp:cNvPr id="0" name=""/>
        <dsp:cNvSpPr/>
      </dsp:nvSpPr>
      <dsp:spPr>
        <a:xfrm>
          <a:off x="4075631" y="1588539"/>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Handles Differing Parameters</a:t>
          </a:r>
        </a:p>
      </dsp:txBody>
      <dsp:txXfrm>
        <a:off x="4075631" y="1588539"/>
        <a:ext cx="1117459" cy="558729"/>
      </dsp:txXfrm>
    </dsp:sp>
    <dsp:sp modelId="{B791F708-D4C0-4F4B-9268-C1EB4322F46E}">
      <dsp:nvSpPr>
        <dsp:cNvPr id="0" name=""/>
        <dsp:cNvSpPr/>
      </dsp:nvSpPr>
      <dsp:spPr>
        <a:xfrm>
          <a:off x="4354996" y="2381936"/>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Operates for Varying Displacements</a:t>
          </a:r>
        </a:p>
      </dsp:txBody>
      <dsp:txXfrm>
        <a:off x="4354996" y="2381936"/>
        <a:ext cx="1117459" cy="558729"/>
      </dsp:txXfrm>
    </dsp:sp>
    <dsp:sp modelId="{7987F8C0-C520-4773-95DE-C872BE9D4879}">
      <dsp:nvSpPr>
        <dsp:cNvPr id="0" name=""/>
        <dsp:cNvSpPr/>
      </dsp:nvSpPr>
      <dsp:spPr>
        <a:xfrm>
          <a:off x="4354996" y="3175332"/>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rtl="0">
            <a:lnSpc>
              <a:spcPct val="90000"/>
            </a:lnSpc>
            <a:spcBef>
              <a:spcPct val="0"/>
            </a:spcBef>
            <a:spcAft>
              <a:spcPct val="35000"/>
            </a:spcAft>
            <a:buNone/>
          </a:pPr>
          <a:r>
            <a:rPr lang="en-US" sz="1000" kern="1200"/>
            <a:t>Operates for Varying Desired </a:t>
          </a:r>
          <a:r>
            <a:rPr lang="en-US" sz="1000" kern="1200">
              <a:latin typeface="Arial"/>
            </a:rPr>
            <a:t>Powers</a:t>
          </a:r>
          <a:endParaRPr lang="en-US" sz="1000" kern="1200"/>
        </a:p>
      </dsp:txBody>
      <dsp:txXfrm>
        <a:off x="4354996" y="3175332"/>
        <a:ext cx="1117459" cy="558729"/>
      </dsp:txXfrm>
    </dsp:sp>
    <dsp:sp modelId="{74663366-B362-4979-A17B-9EF6BD81C61E}">
      <dsp:nvSpPr>
        <dsp:cNvPr id="0" name=""/>
        <dsp:cNvSpPr/>
      </dsp:nvSpPr>
      <dsp:spPr>
        <a:xfrm>
          <a:off x="4354996" y="3968728"/>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Operates for Varying Number of Cylinders</a:t>
          </a:r>
        </a:p>
      </dsp:txBody>
      <dsp:txXfrm>
        <a:off x="4354996" y="3968728"/>
        <a:ext cx="1117459" cy="558729"/>
      </dsp:txXfrm>
    </dsp:sp>
    <dsp:sp modelId="{D460AF07-B8AF-485E-BD7F-EA9E863F35D5}">
      <dsp:nvSpPr>
        <dsp:cNvPr id="0" name=""/>
        <dsp:cNvSpPr/>
      </dsp:nvSpPr>
      <dsp:spPr>
        <a:xfrm>
          <a:off x="5148392" y="795143"/>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Integration</a:t>
          </a:r>
        </a:p>
      </dsp:txBody>
      <dsp:txXfrm>
        <a:off x="5148392" y="795143"/>
        <a:ext cx="1117459" cy="558729"/>
      </dsp:txXfrm>
    </dsp:sp>
    <dsp:sp modelId="{32903337-2BFB-4580-8102-48A91185B539}">
      <dsp:nvSpPr>
        <dsp:cNvPr id="0" name=""/>
        <dsp:cNvSpPr/>
      </dsp:nvSpPr>
      <dsp:spPr>
        <a:xfrm>
          <a:off x="5427757" y="1588539"/>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Works in conjunction with current feed forward controls</a:t>
          </a:r>
        </a:p>
      </dsp:txBody>
      <dsp:txXfrm>
        <a:off x="5427757" y="1588539"/>
        <a:ext cx="1117459" cy="558729"/>
      </dsp:txXfrm>
    </dsp:sp>
    <dsp:sp modelId="{8FBB9F04-965E-4334-B006-34C91894B378}">
      <dsp:nvSpPr>
        <dsp:cNvPr id="0" name=""/>
        <dsp:cNvSpPr/>
      </dsp:nvSpPr>
      <dsp:spPr>
        <a:xfrm>
          <a:off x="6779883" y="795143"/>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Estimation Improvement</a:t>
          </a:r>
        </a:p>
      </dsp:txBody>
      <dsp:txXfrm>
        <a:off x="6779883" y="795143"/>
        <a:ext cx="1117459" cy="558729"/>
      </dsp:txXfrm>
    </dsp:sp>
    <dsp:sp modelId="{DA51F9BF-3C54-438A-AEAB-829FB2D7659D}">
      <dsp:nvSpPr>
        <dsp:cNvPr id="0" name=""/>
        <dsp:cNvSpPr/>
      </dsp:nvSpPr>
      <dsp:spPr>
        <a:xfrm>
          <a:off x="6779883" y="1588539"/>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Align Output Torque with Desired</a:t>
          </a:r>
        </a:p>
      </dsp:txBody>
      <dsp:txXfrm>
        <a:off x="6779883" y="1588539"/>
        <a:ext cx="1117459" cy="558729"/>
      </dsp:txXfrm>
    </dsp:sp>
    <dsp:sp modelId="{BD2379E7-C613-46CE-B9F7-37B97DD6B536}">
      <dsp:nvSpPr>
        <dsp:cNvPr id="0" name=""/>
        <dsp:cNvSpPr/>
      </dsp:nvSpPr>
      <dsp:spPr>
        <a:xfrm>
          <a:off x="7059248" y="2381936"/>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rtl="0">
            <a:lnSpc>
              <a:spcPct val="90000"/>
            </a:lnSpc>
            <a:spcBef>
              <a:spcPct val="0"/>
            </a:spcBef>
            <a:spcAft>
              <a:spcPct val="35000"/>
            </a:spcAft>
            <a:buNone/>
          </a:pPr>
          <a:r>
            <a:rPr lang="en-US" sz="1000" kern="1200"/>
            <a:t>Measure Error</a:t>
          </a:r>
          <a:endParaRPr lang="en-US" sz="1000" kern="1200">
            <a:latin typeface="Arial"/>
          </a:endParaRPr>
        </a:p>
      </dsp:txBody>
      <dsp:txXfrm>
        <a:off x="7059248" y="2381936"/>
        <a:ext cx="1117459" cy="558729"/>
      </dsp:txXfrm>
    </dsp:sp>
    <dsp:sp modelId="{DF184F6D-FA5D-4066-8537-33A233FF4279}">
      <dsp:nvSpPr>
        <dsp:cNvPr id="0" name=""/>
        <dsp:cNvSpPr/>
      </dsp:nvSpPr>
      <dsp:spPr>
        <a:xfrm>
          <a:off x="7059248" y="3175332"/>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Drive Lambda ~ 1</a:t>
          </a:r>
        </a:p>
      </dsp:txBody>
      <dsp:txXfrm>
        <a:off x="7059248" y="3175332"/>
        <a:ext cx="1117459" cy="558729"/>
      </dsp:txXfrm>
    </dsp:sp>
    <dsp:sp modelId="{C06934C9-BF23-4B43-9903-986477DAC553}">
      <dsp:nvSpPr>
        <dsp:cNvPr id="0" name=""/>
        <dsp:cNvSpPr/>
      </dsp:nvSpPr>
      <dsp:spPr>
        <a:xfrm>
          <a:off x="7059248" y="3968728"/>
          <a:ext cx="1117459" cy="558729"/>
        </a:xfrm>
        <a:prstGeom prst="rect">
          <a:avLst/>
        </a:prstGeom>
        <a:solidFill>
          <a:srgbClr val="3F9C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latin typeface="Arial"/>
            </a:rPr>
            <a:t>Improve</a:t>
          </a:r>
          <a:r>
            <a:rPr lang="en-US" sz="1000" kern="1200"/>
            <a:t> Time Response</a:t>
          </a:r>
        </a:p>
      </dsp:txBody>
      <dsp:txXfrm>
        <a:off x="7059248" y="3968728"/>
        <a:ext cx="1117459" cy="55872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FEEC681-5656-9C4E-B3A7-321A766F6669}" type="datetimeFigureOut">
              <a:rPr lang="en-US" smtClean="0"/>
              <a:t>2/17/2021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EECD948-05F8-B742-A14F-C9F383F5C96B}" type="slidenum">
              <a:rPr lang="en-US" smtClean="0"/>
              <a:t>‹#›</a:t>
            </a:fld>
            <a:endParaRPr lang="en-US"/>
          </a:p>
        </p:txBody>
      </p:sp>
    </p:spTree>
    <p:extLst>
      <p:ext uri="{BB962C8B-B14F-4D97-AF65-F5344CB8AC3E}">
        <p14:creationId xmlns:p14="http://schemas.microsoft.com/office/powerpoint/2010/main" val="370152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wikipedia.org/wiki/Valve"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en.wikipedia.org/wiki/Turbocharger" TargetMode="External"/><Relationship Id="rId5" Type="http://schemas.openxmlformats.org/officeDocument/2006/relationships/hyperlink" Target="https://en.wikipedia.org/wiki/Turbine" TargetMode="External"/><Relationship Id="rId4" Type="http://schemas.openxmlformats.org/officeDocument/2006/relationships/hyperlink" Target="https://en.wikipedia.org/wiki/Exhaust_gas"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indent="0"/>
            <a:r>
              <a:rPr lang="en-US"/>
              <a:t>Higher level</a:t>
            </a:r>
            <a:endParaRPr lang="en-US" baseline="0"/>
          </a:p>
          <a:p>
            <a:pPr marL="0" lvl="0" indent="0" algn="l" rtl="0">
              <a:spcBef>
                <a:spcPts val="0"/>
              </a:spcBef>
              <a:spcAft>
                <a:spcPts val="0"/>
              </a:spcAft>
              <a:buNone/>
            </a:pPr>
            <a:endParaRPr/>
          </a:p>
        </p:txBody>
      </p:sp>
      <p:sp>
        <p:nvSpPr>
          <p:cNvPr id="215" name="Google Shape;2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1248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buFontTx/>
              <a:buChar char="-"/>
            </a:pPr>
            <a:r>
              <a:rPr lang="en-US" sz="1200" dirty="0">
                <a:solidFill>
                  <a:schemeClr val="tx1"/>
                </a:solidFill>
              </a:rPr>
              <a:t>Bullet</a:t>
            </a:r>
            <a:r>
              <a:rPr lang="en-US" sz="1200" baseline="0" dirty="0">
                <a:solidFill>
                  <a:schemeClr val="tx1"/>
                </a:solidFill>
              </a:rPr>
              <a:t> 1: Important to use controller that can handle </a:t>
            </a:r>
            <a:r>
              <a:rPr lang="en-US" sz="1200" baseline="0" dirty="0" err="1">
                <a:solidFill>
                  <a:schemeClr val="tx1"/>
                </a:solidFill>
              </a:rPr>
              <a:t>mimo</a:t>
            </a:r>
            <a:r>
              <a:rPr lang="en-US" sz="1200" baseline="0" dirty="0">
                <a:solidFill>
                  <a:schemeClr val="tx1"/>
                </a:solidFill>
              </a:rPr>
              <a:t> systems well because t</a:t>
            </a:r>
            <a:r>
              <a:rPr lang="en-US" sz="1200" dirty="0">
                <a:solidFill>
                  <a:schemeClr val="tx1"/>
                </a:solidFill>
              </a:rPr>
              <a:t>o meet standards and stuff for cars there</a:t>
            </a:r>
            <a:r>
              <a:rPr lang="en-US" sz="1200" baseline="0" dirty="0">
                <a:solidFill>
                  <a:schemeClr val="tx1"/>
                </a:solidFill>
              </a:rPr>
              <a:t> is a need for </a:t>
            </a:r>
            <a:r>
              <a:rPr lang="en-US" sz="1200" dirty="0">
                <a:solidFill>
                  <a:schemeClr val="tx1"/>
                </a:solidFill>
              </a:rPr>
              <a:t>increased coordination among</a:t>
            </a:r>
            <a:r>
              <a:rPr lang="en-US" sz="1200" baseline="0" dirty="0">
                <a:solidFill>
                  <a:schemeClr val="tx1"/>
                </a:solidFill>
              </a:rPr>
              <a:t> t</a:t>
            </a:r>
            <a:r>
              <a:rPr lang="en-US" sz="1200" dirty="0">
                <a:solidFill>
                  <a:schemeClr val="tx1"/>
                </a:solidFill>
              </a:rPr>
              <a:t>he actuators in a car</a:t>
            </a:r>
          </a:p>
          <a:p>
            <a:pPr marL="914400" marR="0" lvl="1" indent="-228600" algn="l" defTabSz="914400" rtl="0" eaLnBrk="1" fontAlgn="auto" latinLnBrk="0" hangingPunct="1">
              <a:lnSpc>
                <a:spcPct val="100000"/>
              </a:lnSpc>
              <a:spcBef>
                <a:spcPts val="0"/>
              </a:spcBef>
              <a:spcAft>
                <a:spcPts val="0"/>
              </a:spcAft>
              <a:buClr>
                <a:srgbClr val="000000"/>
              </a:buClr>
              <a:buSzPts val="1400"/>
              <a:buFontTx/>
              <a:buChar char="-"/>
              <a:tabLst/>
              <a:defRPr/>
            </a:pPr>
            <a:r>
              <a:rPr lang="en-US" baseline="0" dirty="0">
                <a:solidFill>
                  <a:schemeClr val="tx1"/>
                </a:solidFill>
              </a:rPr>
              <a:t>Has proven success in handling </a:t>
            </a:r>
            <a:r>
              <a:rPr lang="en-US" baseline="0" dirty="0" err="1">
                <a:solidFill>
                  <a:schemeClr val="tx1"/>
                </a:solidFill>
              </a:rPr>
              <a:t>mimo</a:t>
            </a:r>
            <a:r>
              <a:rPr lang="en-US" baseline="0" dirty="0">
                <a:solidFill>
                  <a:schemeClr val="tx1"/>
                </a:solidFill>
              </a:rPr>
              <a:t> systems in industry</a:t>
            </a:r>
            <a:endParaRPr lang="en-US" sz="1200" dirty="0">
              <a:solidFill>
                <a:schemeClr val="tx1"/>
              </a:solidFill>
            </a:endParaRPr>
          </a:p>
          <a:p>
            <a:pPr>
              <a:buFontTx/>
              <a:buChar char="-"/>
            </a:pPr>
            <a:r>
              <a:rPr lang="en-US" sz="1200" dirty="0">
                <a:solidFill>
                  <a:schemeClr val="tx1"/>
                </a:solidFill>
              </a:rPr>
              <a:t>Bullet 2: Similarly to above, this is a good thing</a:t>
            </a:r>
            <a:r>
              <a:rPr lang="en-US" sz="1200" baseline="0" dirty="0">
                <a:solidFill>
                  <a:schemeClr val="tx1"/>
                </a:solidFill>
              </a:rPr>
              <a:t> about it for meeting new standards</a:t>
            </a:r>
          </a:p>
          <a:p>
            <a:pPr>
              <a:buFontTx/>
              <a:buChar char="-"/>
            </a:pPr>
            <a:r>
              <a:rPr lang="en-US" sz="1200" baseline="0" dirty="0">
                <a:solidFill>
                  <a:schemeClr val="tx1"/>
                </a:solidFill>
              </a:rPr>
              <a:t>Bullet 3: You can tune it and manage the computations requirement to some degree</a:t>
            </a:r>
          </a:p>
          <a:p>
            <a:pPr>
              <a:buFontTx/>
              <a:buChar char="-"/>
            </a:pPr>
            <a:r>
              <a:rPr lang="en-US" sz="1200" baseline="0" dirty="0">
                <a:solidFill>
                  <a:schemeClr val="tx1"/>
                </a:solidFill>
              </a:rPr>
              <a:t>Bullet 4: Being used a lot more in automotive and aero industries. </a:t>
            </a:r>
          </a:p>
        </p:txBody>
      </p:sp>
      <p:sp>
        <p:nvSpPr>
          <p:cNvPr id="215" name="Google Shape;2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5167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3937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indent="0"/>
            <a:endParaRPr lang="en-US"/>
          </a:p>
        </p:txBody>
      </p:sp>
      <p:sp>
        <p:nvSpPr>
          <p:cNvPr id="215" name="Google Shape;2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8814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indent="0"/>
            <a:endParaRPr lang="en-US" dirty="0"/>
          </a:p>
        </p:txBody>
      </p:sp>
      <p:sp>
        <p:nvSpPr>
          <p:cNvPr id="215" name="Google Shape;2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7829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indent="0"/>
            <a:endParaRPr lang="en-US" dirty="0"/>
          </a:p>
        </p:txBody>
      </p:sp>
      <p:sp>
        <p:nvSpPr>
          <p:cNvPr id="215" name="Google Shape;2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563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indent="0"/>
            <a:endParaRPr lang="en-US"/>
          </a:p>
        </p:txBody>
      </p:sp>
      <p:sp>
        <p:nvSpPr>
          <p:cNvPr id="215" name="Google Shape;2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1628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Reference trajectory is everything that has happened --&gt; what the output controls torque</a:t>
            </a:r>
          </a:p>
          <a:p>
            <a:r>
              <a:rPr lang="en-US"/>
              <a:t>Measured output is what the </a:t>
            </a:r>
            <a:r>
              <a:rPr lang="en-US" err="1"/>
              <a:t>mpc</a:t>
            </a:r>
            <a:r>
              <a:rPr lang="en-US"/>
              <a:t> has output in the past (throttle and wastegate)</a:t>
            </a:r>
          </a:p>
          <a:p>
            <a:endParaRPr lang="en-US"/>
          </a:p>
          <a:p>
            <a:r>
              <a:rPr lang="en-US"/>
              <a:t>This graph is referencing the plant meaning the output of the plant is the torque and the input of the plant is the MPC's output (I.e. throttle and wastegate)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92217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a:spcBef>
                <a:spcPts val="0"/>
              </a:spcBef>
              <a:spcAft>
                <a:spcPts val="0"/>
              </a:spcAft>
              <a:buNone/>
            </a:pPr>
            <a:endParaRPr lang="en-US"/>
          </a:p>
        </p:txBody>
      </p:sp>
      <p:sp>
        <p:nvSpPr>
          <p:cNvPr id="215" name="Google Shape;2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07064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a:spcBef>
                <a:spcPts val="0"/>
              </a:spcBef>
              <a:spcAft>
                <a:spcPts val="0"/>
              </a:spcAft>
              <a:buNone/>
            </a:pPr>
            <a:endParaRPr lang="en-US" dirty="0"/>
          </a:p>
        </p:txBody>
      </p:sp>
      <p:sp>
        <p:nvSpPr>
          <p:cNvPr id="215" name="Google Shape;2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1923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a:spcBef>
                <a:spcPts val="0"/>
              </a:spcBef>
              <a:spcAft>
                <a:spcPts val="0"/>
              </a:spcAft>
              <a:buNone/>
            </a:pPr>
            <a:endParaRPr lang="en-US"/>
          </a:p>
        </p:txBody>
      </p:sp>
      <p:sp>
        <p:nvSpPr>
          <p:cNvPr id="215" name="Google Shape;2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30479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a:spcBef>
                <a:spcPts val="0"/>
              </a:spcBef>
              <a:spcAft>
                <a:spcPts val="0"/>
              </a:spcAft>
              <a:buNone/>
            </a:pPr>
            <a:endParaRPr lang="en-US"/>
          </a:p>
        </p:txBody>
      </p:sp>
      <p:sp>
        <p:nvSpPr>
          <p:cNvPr id="215" name="Google Shape;2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90830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a:spcBef>
                <a:spcPts val="0"/>
              </a:spcBef>
              <a:spcAft>
                <a:spcPts val="0"/>
              </a:spcAft>
              <a:buNone/>
            </a:pPr>
            <a:endParaRPr lang="en-US" dirty="0"/>
          </a:p>
        </p:txBody>
      </p:sp>
      <p:sp>
        <p:nvSpPr>
          <p:cNvPr id="215" name="Google Shape;2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33803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a:spcBef>
                <a:spcPts val="0"/>
              </a:spcBef>
              <a:spcAft>
                <a:spcPts val="0"/>
              </a:spcAft>
              <a:buNone/>
            </a:pPr>
            <a:endParaRPr lang="en-US" dirty="0"/>
          </a:p>
        </p:txBody>
      </p:sp>
      <p:sp>
        <p:nvSpPr>
          <p:cNvPr id="215" name="Google Shape;2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71474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5" name="Google Shape;2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38384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endParaRPr lang="en-US" dirty="0"/>
          </a:p>
          <a:p>
            <a:pPr marL="0" indent="0"/>
            <a:r>
              <a:rPr lang="en-US" dirty="0"/>
              <a:t>Bullet</a:t>
            </a:r>
            <a:r>
              <a:rPr lang="en-US" baseline="0" dirty="0"/>
              <a:t> 1: just mention it doesn’t have pole analysis “like PID which most are familiar with”</a:t>
            </a:r>
          </a:p>
        </p:txBody>
      </p:sp>
      <p:sp>
        <p:nvSpPr>
          <p:cNvPr id="215" name="Google Shape;2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1803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endParaRPr lang="en-US"/>
          </a:p>
        </p:txBody>
      </p:sp>
      <p:sp>
        <p:nvSpPr>
          <p:cNvPr id="215" name="Google Shape;2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32798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71643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95" name="Google Shape;39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1" name="Google Shape;41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5" name="Google Shape;42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Arduino uses Data-Streamer add-on to send data right into excel</a:t>
            </a:r>
          </a:p>
          <a:p>
            <a:endParaRPr lang="en-US" dirty="0"/>
          </a:p>
          <a:p>
            <a:endParaRPr lang="en-US" dirty="0"/>
          </a:p>
          <a:p>
            <a:pPr marL="0" indent="0"/>
            <a:endParaRPr lang="en-US" dirty="0"/>
          </a:p>
        </p:txBody>
      </p:sp>
      <p:sp>
        <p:nvSpPr>
          <p:cNvPr id="215" name="Google Shape;2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64863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a:p>
        </p:txBody>
      </p:sp>
      <p:sp>
        <p:nvSpPr>
          <p:cNvPr id="312" name="Google Shape;31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9cf8202d31_7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9cf8202d31_7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g9cf8202d31_7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9cf8202d31_7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9cf8202d31_7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g9cf8202d31_7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39700" lvl="0" indent="0" algn="l" rtl="0">
              <a:spcBef>
                <a:spcPts val="0"/>
              </a:spcBef>
              <a:spcAft>
                <a:spcPts val="0"/>
              </a:spcAft>
              <a:buSzPts val="1400"/>
            </a:pPr>
            <a:endParaRPr lang="en-US"/>
          </a:p>
          <a:p>
            <a:pPr marL="457200" lvl="0" indent="-317500" algn="l" rtl="0">
              <a:spcBef>
                <a:spcPts val="0"/>
              </a:spcBef>
              <a:spcAft>
                <a:spcPts val="0"/>
              </a:spcAft>
              <a:buSzPts val="1400"/>
              <a:buChar char="-"/>
            </a:pPr>
            <a:endParaRPr/>
          </a:p>
          <a:p>
            <a:pPr marL="0" lvl="0" indent="0" algn="l" rtl="0">
              <a:spcBef>
                <a:spcPts val="0"/>
              </a:spcBef>
              <a:spcAft>
                <a:spcPts val="0"/>
              </a:spcAft>
              <a:buNone/>
            </a:pPr>
            <a:endParaRPr/>
          </a:p>
        </p:txBody>
      </p:sp>
      <p:sp>
        <p:nvSpPr>
          <p:cNvPr id="305" name="Google Shape;30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30705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Reference trajectory is everything that has happened --&gt; what the output controls torque</a:t>
            </a:r>
          </a:p>
          <a:p>
            <a:r>
              <a:rPr lang="en-US"/>
              <a:t>Measured output is what the </a:t>
            </a:r>
            <a:r>
              <a:rPr lang="en-US" err="1"/>
              <a:t>mpc</a:t>
            </a:r>
            <a:r>
              <a:rPr lang="en-US"/>
              <a:t> has output in the past (throttle and wastegate)</a:t>
            </a:r>
          </a:p>
          <a:p>
            <a:endParaRPr lang="en-US"/>
          </a:p>
          <a:p>
            <a:r>
              <a:rPr lang="en-US"/>
              <a:t>This graph is referencing the plant meaning the output of the plant is the torque and the input of the plant is the MPC's output (I.e. throttle and wastegate)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53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768943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We are</a:t>
            </a:r>
            <a:r>
              <a:rPr lang="en-US" baseline="0"/>
              <a:t> starting the process of modernizing their engine control unit with multi-input multi-output </a:t>
            </a:r>
            <a:r>
              <a:rPr lang="en-US" baseline="0">
                <a:sym typeface="Wingdings"/>
              </a:rPr>
              <a:t> their control setup is pretty outdated and used only single input single output</a:t>
            </a:r>
          </a:p>
          <a:p>
            <a:pPr marL="0" lvl="0" indent="0" algn="l" rtl="0">
              <a:spcBef>
                <a:spcPts val="0"/>
              </a:spcBef>
              <a:spcAft>
                <a:spcPts val="0"/>
              </a:spcAft>
              <a:buNone/>
            </a:pPr>
            <a:endParaRPr/>
          </a:p>
        </p:txBody>
      </p:sp>
      <p:sp>
        <p:nvSpPr>
          <p:cNvPr id="215" name="Google Shape;2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6284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7412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We are</a:t>
            </a:r>
            <a:r>
              <a:rPr lang="en-US" baseline="0"/>
              <a:t> starting the process of modernizing their engine control unit with multi-input multi-output </a:t>
            </a:r>
            <a:r>
              <a:rPr lang="en-US" baseline="0">
                <a:sym typeface="Wingdings"/>
              </a:rPr>
              <a:t> their control setup is pretty outdated and used only single input single output</a:t>
            </a:r>
          </a:p>
          <a:p>
            <a:pPr marL="0" indent="0"/>
            <a:r>
              <a:rPr lang="en-US"/>
              <a:t>Will need to explain what a dynamometer is.</a:t>
            </a:r>
          </a:p>
          <a:p>
            <a:pPr marL="0" indent="0"/>
            <a:endParaRPr lang="en-US"/>
          </a:p>
        </p:txBody>
      </p:sp>
      <p:sp>
        <p:nvSpPr>
          <p:cNvPr id="215" name="Google Shape;2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3053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indent="0"/>
            <a:r>
              <a:rPr lang="en-US"/>
              <a:t>Throttle lets air into the system. When you press on the gas, the throttle opens up to allow the "commanded amount" of air which then mixes with fuel is ignited and powers the car to move pretty much. Air goes through the wastegate. </a:t>
            </a:r>
          </a:p>
          <a:p>
            <a:pPr marL="0" lvl="0" indent="0" algn="l" rtl="0">
              <a:spcBef>
                <a:spcPts val="0"/>
              </a:spcBef>
              <a:spcAft>
                <a:spcPts val="0"/>
              </a:spcAft>
              <a:buNone/>
            </a:pPr>
            <a:r>
              <a:rPr lang="en-US" sz="1200" b="0" i="0" u="none" strike="noStrike" cap="none">
                <a:solidFill>
                  <a:schemeClr val="dk1"/>
                </a:solidFill>
                <a:effectLst/>
                <a:latin typeface="Calibri"/>
                <a:ea typeface="Calibri"/>
                <a:cs typeface="Calibri"/>
                <a:sym typeface="Calibri"/>
              </a:rPr>
              <a:t>A </a:t>
            </a:r>
            <a:r>
              <a:rPr lang="en-US" sz="1200" b="1" i="0" u="none" strike="noStrike" cap="none" err="1">
                <a:solidFill>
                  <a:schemeClr val="dk1"/>
                </a:solidFill>
                <a:effectLst/>
                <a:latin typeface="Calibri"/>
                <a:ea typeface="Calibri"/>
                <a:cs typeface="Calibri"/>
                <a:sym typeface="Calibri"/>
              </a:rPr>
              <a:t>wastegate</a:t>
            </a:r>
            <a:r>
              <a:rPr lang="en-US" sz="1200" b="0" i="0" u="none" strike="noStrike" cap="none">
                <a:solidFill>
                  <a:schemeClr val="dk1"/>
                </a:solidFill>
                <a:effectLst/>
                <a:latin typeface="Calibri"/>
                <a:ea typeface="Calibri"/>
                <a:cs typeface="Calibri"/>
                <a:sym typeface="Calibri"/>
              </a:rPr>
              <a:t> is a </a:t>
            </a:r>
            <a:r>
              <a:rPr lang="en-US" sz="1200" b="0" i="0" u="none" strike="noStrike" cap="none">
                <a:solidFill>
                  <a:schemeClr val="dk1"/>
                </a:solidFill>
                <a:effectLst/>
                <a:latin typeface="Calibri"/>
                <a:ea typeface="Calibri"/>
                <a:cs typeface="Calibri"/>
                <a:sym typeface="Calibri"/>
                <a:hlinkClick r:id="rId3" tooltip="Valve"/>
              </a:rPr>
              <a:t>valve</a:t>
            </a:r>
            <a:r>
              <a:rPr lang="en-US" sz="1200" b="0" i="0" u="none" strike="noStrike" cap="none">
                <a:solidFill>
                  <a:schemeClr val="dk1"/>
                </a:solidFill>
                <a:effectLst/>
                <a:latin typeface="Calibri"/>
                <a:ea typeface="Calibri"/>
                <a:cs typeface="Calibri"/>
                <a:sym typeface="Calibri"/>
              </a:rPr>
              <a:t> that controls the flow of </a:t>
            </a:r>
            <a:r>
              <a:rPr lang="en-US" sz="1200" b="0" i="0" u="none" strike="noStrike" cap="none">
                <a:solidFill>
                  <a:schemeClr val="dk1"/>
                </a:solidFill>
                <a:effectLst/>
                <a:latin typeface="Calibri"/>
                <a:ea typeface="Calibri"/>
                <a:cs typeface="Calibri"/>
                <a:sym typeface="Calibri"/>
                <a:hlinkClick r:id="rId4" tooltip="Exhaust gas"/>
              </a:rPr>
              <a:t>exhaust gases</a:t>
            </a:r>
            <a:r>
              <a:rPr lang="en-US" sz="1200" b="0" i="0" u="none" strike="noStrike" cap="none">
                <a:solidFill>
                  <a:schemeClr val="dk1"/>
                </a:solidFill>
                <a:effectLst/>
                <a:latin typeface="Calibri"/>
                <a:ea typeface="Calibri"/>
                <a:cs typeface="Calibri"/>
                <a:sym typeface="Calibri"/>
              </a:rPr>
              <a:t> to the </a:t>
            </a:r>
            <a:r>
              <a:rPr lang="en-US" sz="1200" b="0" i="0" u="none" strike="noStrike" cap="none">
                <a:solidFill>
                  <a:schemeClr val="dk1"/>
                </a:solidFill>
                <a:effectLst/>
                <a:latin typeface="Calibri"/>
                <a:ea typeface="Calibri"/>
                <a:cs typeface="Calibri"/>
                <a:sym typeface="Calibri"/>
                <a:hlinkClick r:id="rId5" tooltip="Turbine"/>
              </a:rPr>
              <a:t>turbine</a:t>
            </a:r>
            <a:r>
              <a:rPr lang="en-US" sz="1200" b="0" i="0" u="none" strike="noStrike" cap="none">
                <a:solidFill>
                  <a:schemeClr val="dk1"/>
                </a:solidFill>
                <a:effectLst/>
                <a:latin typeface="Calibri"/>
                <a:ea typeface="Calibri"/>
                <a:cs typeface="Calibri"/>
                <a:sym typeface="Calibri"/>
              </a:rPr>
              <a:t> wheel in a </a:t>
            </a:r>
            <a:r>
              <a:rPr lang="en-US" sz="1200" b="0" i="0" u="none" strike="noStrike" cap="none">
                <a:solidFill>
                  <a:schemeClr val="dk1"/>
                </a:solidFill>
                <a:effectLst/>
                <a:latin typeface="Calibri"/>
                <a:ea typeface="Calibri"/>
                <a:cs typeface="Calibri"/>
                <a:sym typeface="Calibri"/>
                <a:hlinkClick r:id="rId6" tooltip="Turbocharger"/>
              </a:rPr>
              <a:t>turbocharged</a:t>
            </a:r>
            <a:r>
              <a:rPr lang="en-US" sz="1200" b="0" i="0" u="none" strike="noStrike" cap="none">
                <a:solidFill>
                  <a:schemeClr val="dk1"/>
                </a:solidFill>
                <a:effectLst/>
                <a:latin typeface="Calibri"/>
                <a:ea typeface="Calibri"/>
                <a:cs typeface="Calibri"/>
                <a:sym typeface="Calibri"/>
              </a:rPr>
              <a:t> engine system </a:t>
            </a:r>
            <a:r>
              <a:rPr lang="en-US"/>
              <a:t>(if not needed it sends it straight out as exhaust). </a:t>
            </a:r>
            <a:endParaRPr lang="en-US" sz="1200" b="0" i="0" u="none" strike="noStrike" cap="none">
              <a:solidFill>
                <a:schemeClr val="dk1"/>
              </a:solidFill>
              <a:effectLst/>
              <a:latin typeface="Calibri"/>
              <a:ea typeface="Calibri"/>
              <a:cs typeface="Calibri"/>
              <a:sym typeface="Calibri"/>
            </a:endParaRPr>
          </a:p>
          <a:p>
            <a:pPr marL="0" lvl="0" indent="0" algn="l" rtl="0">
              <a:spcBef>
                <a:spcPts val="0"/>
              </a:spcBef>
              <a:spcAft>
                <a:spcPts val="0"/>
              </a:spcAft>
              <a:buNone/>
            </a:pPr>
            <a:r>
              <a:rPr lang="en-US" sz="1200" b="0" i="0" u="none" strike="noStrike" cap="none">
                <a:solidFill>
                  <a:schemeClr val="dk1"/>
                </a:solidFill>
                <a:effectLst/>
                <a:latin typeface="Calibri"/>
                <a:ea typeface="Calibri"/>
                <a:cs typeface="Calibri"/>
                <a:sym typeface="Calibri"/>
              </a:rPr>
              <a:t>The turbine wheel is rotated and this compresses</a:t>
            </a:r>
            <a:r>
              <a:rPr lang="en-US" sz="1200" b="0" i="0" u="none" strike="noStrike" cap="none" baseline="0">
                <a:solidFill>
                  <a:schemeClr val="dk1"/>
                </a:solidFill>
                <a:effectLst/>
                <a:latin typeface="Calibri"/>
                <a:ea typeface="Calibri"/>
                <a:cs typeface="Calibri"/>
                <a:sym typeface="Calibri"/>
              </a:rPr>
              <a:t> air into the cylinders to increase power output.</a:t>
            </a:r>
            <a:r>
              <a:rPr lang="en-US"/>
              <a:t>  </a:t>
            </a:r>
          </a:p>
          <a:p>
            <a:pPr marL="0" lvl="0" indent="0" algn="l" rtl="0">
              <a:spcBef>
                <a:spcPts val="0"/>
              </a:spcBef>
              <a:spcAft>
                <a:spcPts val="0"/>
              </a:spcAft>
              <a:buNone/>
            </a:pPr>
            <a:endParaRPr lang="en-US"/>
          </a:p>
          <a:p>
            <a:pPr marL="0" lvl="0" indent="0" algn="l" rtl="0">
              <a:spcBef>
                <a:spcPts val="0"/>
              </a:spcBef>
              <a:spcAft>
                <a:spcPts val="0"/>
              </a:spcAft>
              <a:buNone/>
            </a:pPr>
            <a:endParaRPr lang="en-US"/>
          </a:p>
          <a:p>
            <a:pPr marL="0" lvl="0" indent="0" algn="l" rtl="0">
              <a:spcBef>
                <a:spcPts val="0"/>
              </a:spcBef>
              <a:spcAft>
                <a:spcPts val="0"/>
              </a:spcAft>
              <a:buNone/>
            </a:pP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a:t>We have throttle there b/c</a:t>
            </a:r>
            <a:r>
              <a:rPr lang="en-US" baseline="0"/>
              <a:t> it is the same thing as ”ambient air inlet”</a:t>
            </a:r>
            <a:endParaRPr/>
          </a:p>
        </p:txBody>
      </p:sp>
      <p:sp>
        <p:nvSpPr>
          <p:cNvPr id="215" name="Google Shape;2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615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747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5972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a:p>
        </p:txBody>
      </p:sp>
      <p:sp>
        <p:nvSpPr>
          <p:cNvPr id="312" name="Google Shape;31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8365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38"/>
          <p:cNvSpPr txBox="1">
            <a:spLocks noGrp="1"/>
          </p:cNvSpPr>
          <p:nvPr>
            <p:ph type="ctrTitle"/>
          </p:nvPr>
        </p:nvSpPr>
        <p:spPr>
          <a:xfrm>
            <a:off x="838199" y="1122363"/>
            <a:ext cx="10515599" cy="226035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B7B09C"/>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8"/>
          <p:cNvSpPr txBox="1">
            <a:spLocks noGrp="1"/>
          </p:cNvSpPr>
          <p:nvPr>
            <p:ph type="subTitle" idx="1"/>
          </p:nvPr>
        </p:nvSpPr>
        <p:spPr>
          <a:xfrm>
            <a:off x="838200" y="3602038"/>
            <a:ext cx="10515600"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38"/>
          <p:cNvSpPr txBox="1">
            <a:spLocks noGrp="1"/>
          </p:cNvSpPr>
          <p:nvPr>
            <p:ph type="ftr" idx="11"/>
          </p:nvPr>
        </p:nvSpPr>
        <p:spPr>
          <a:xfrm>
            <a:off x="4038600" y="6209024"/>
            <a:ext cx="4114800" cy="365125"/>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sz="14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8"/>
          <p:cNvSpPr txBox="1">
            <a:spLocks noGrp="1"/>
          </p:cNvSpPr>
          <p:nvPr>
            <p:ph type="sldNum" idx="12"/>
          </p:nvPr>
        </p:nvSpPr>
        <p:spPr>
          <a:xfrm>
            <a:off x="11353800" y="6209024"/>
            <a:ext cx="704088"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69"/>
        <p:cNvGrpSpPr/>
        <p:nvPr/>
      </p:nvGrpSpPr>
      <p:grpSpPr>
        <a:xfrm>
          <a:off x="0" y="0"/>
          <a:ext cx="0" cy="0"/>
          <a:chOff x="0" y="0"/>
          <a:chExt cx="0" cy="0"/>
        </a:xfrm>
      </p:grpSpPr>
      <p:sp>
        <p:nvSpPr>
          <p:cNvPr id="70" name="Google Shape;70;p4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B7B09C"/>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4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2" name="Google Shape;72;p4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3" name="Google Shape;73;p47"/>
          <p:cNvSpPr txBox="1">
            <a:spLocks noGrp="1"/>
          </p:cNvSpPr>
          <p:nvPr>
            <p:ph type="ftr" idx="11"/>
          </p:nvPr>
        </p:nvSpPr>
        <p:spPr>
          <a:xfrm>
            <a:off x="4038600" y="6205048"/>
            <a:ext cx="4114800" cy="365125"/>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sz="14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47"/>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75" name="Google Shape;75;p47"/>
          <p:cNvSpPr txBox="1">
            <a:spLocks noGrp="1"/>
          </p:cNvSpPr>
          <p:nvPr>
            <p:ph type="body" idx="3"/>
          </p:nvPr>
        </p:nvSpPr>
        <p:spPr>
          <a:xfrm>
            <a:off x="10363200" y="5611399"/>
            <a:ext cx="1828800" cy="31089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400"/>
              <a:buNone/>
              <a:defRPr sz="1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76"/>
        <p:cNvGrpSpPr/>
        <p:nvPr/>
      </p:nvGrpSpPr>
      <p:grpSpPr>
        <a:xfrm>
          <a:off x="0" y="0"/>
          <a:ext cx="0" cy="0"/>
          <a:chOff x="0" y="0"/>
          <a:chExt cx="0" cy="0"/>
        </a:xfrm>
      </p:grpSpPr>
      <p:sp>
        <p:nvSpPr>
          <p:cNvPr id="77" name="Google Shape;77;p4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B7B09C"/>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48"/>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9" name="Google Shape;79;p4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0" name="Google Shape;80;p48"/>
          <p:cNvSpPr txBox="1">
            <a:spLocks noGrp="1"/>
          </p:cNvSpPr>
          <p:nvPr>
            <p:ph type="ftr" idx="11"/>
          </p:nvPr>
        </p:nvSpPr>
        <p:spPr>
          <a:xfrm>
            <a:off x="4038600" y="6205048"/>
            <a:ext cx="4114800" cy="365125"/>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sz="14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48"/>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2" name="Google Shape;82;p48"/>
          <p:cNvSpPr txBox="1">
            <a:spLocks noGrp="1"/>
          </p:cNvSpPr>
          <p:nvPr>
            <p:ph type="body" idx="3"/>
          </p:nvPr>
        </p:nvSpPr>
        <p:spPr>
          <a:xfrm>
            <a:off x="10363200" y="5611399"/>
            <a:ext cx="1828800" cy="31089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400"/>
              <a:buNone/>
              <a:defRPr sz="1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One-third Slide">
  <p:cSld name="Content One-third Slide">
    <p:spTree>
      <p:nvGrpSpPr>
        <p:cNvPr id="1" name="Shape 83"/>
        <p:cNvGrpSpPr/>
        <p:nvPr/>
      </p:nvGrpSpPr>
      <p:grpSpPr>
        <a:xfrm>
          <a:off x="0" y="0"/>
          <a:ext cx="0" cy="0"/>
          <a:chOff x="0" y="0"/>
          <a:chExt cx="0" cy="0"/>
        </a:xfrm>
      </p:grpSpPr>
      <p:sp>
        <p:nvSpPr>
          <p:cNvPr id="84" name="Google Shape;84;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B7B09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49"/>
          <p:cNvSpPr txBox="1">
            <a:spLocks noGrp="1"/>
          </p:cNvSpPr>
          <p:nvPr>
            <p:ph type="body" idx="1"/>
          </p:nvPr>
        </p:nvSpPr>
        <p:spPr>
          <a:xfrm>
            <a:off x="838200" y="1825625"/>
            <a:ext cx="3474720" cy="409432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49"/>
          <p:cNvSpPr txBox="1">
            <a:spLocks noGrp="1"/>
          </p:cNvSpPr>
          <p:nvPr>
            <p:ph type="body" idx="2"/>
          </p:nvPr>
        </p:nvSpPr>
        <p:spPr>
          <a:xfrm>
            <a:off x="4404360" y="1825625"/>
            <a:ext cx="6949440" cy="409432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49"/>
          <p:cNvSpPr txBox="1">
            <a:spLocks noGrp="1"/>
          </p:cNvSpPr>
          <p:nvPr>
            <p:ph type="ftr" idx="11"/>
          </p:nvPr>
        </p:nvSpPr>
        <p:spPr>
          <a:xfrm>
            <a:off x="4038600" y="6205048"/>
            <a:ext cx="4114800" cy="365125"/>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sz="14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49"/>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9" name="Google Shape;89;p49"/>
          <p:cNvSpPr txBox="1">
            <a:spLocks noGrp="1"/>
          </p:cNvSpPr>
          <p:nvPr>
            <p:ph type="body" idx="3"/>
          </p:nvPr>
        </p:nvSpPr>
        <p:spPr>
          <a:xfrm>
            <a:off x="10363200" y="5611399"/>
            <a:ext cx="1828800" cy="31089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400"/>
              <a:buNone/>
              <a:defRPr sz="1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Two-thirds Slide">
  <p:cSld name="Content Two-thirds Slide">
    <p:spTree>
      <p:nvGrpSpPr>
        <p:cNvPr id="1" name="Shape 90"/>
        <p:cNvGrpSpPr/>
        <p:nvPr/>
      </p:nvGrpSpPr>
      <p:grpSpPr>
        <a:xfrm>
          <a:off x="0" y="0"/>
          <a:ext cx="0" cy="0"/>
          <a:chOff x="0" y="0"/>
          <a:chExt cx="0" cy="0"/>
        </a:xfrm>
      </p:grpSpPr>
      <p:sp>
        <p:nvSpPr>
          <p:cNvPr id="91" name="Google Shape;91;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B7B09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50"/>
          <p:cNvSpPr txBox="1">
            <a:spLocks noGrp="1"/>
          </p:cNvSpPr>
          <p:nvPr>
            <p:ph type="body" idx="1"/>
          </p:nvPr>
        </p:nvSpPr>
        <p:spPr>
          <a:xfrm>
            <a:off x="7879080" y="1828800"/>
            <a:ext cx="3474720" cy="409903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50"/>
          <p:cNvSpPr txBox="1">
            <a:spLocks noGrp="1"/>
          </p:cNvSpPr>
          <p:nvPr>
            <p:ph type="body" idx="2"/>
          </p:nvPr>
        </p:nvSpPr>
        <p:spPr>
          <a:xfrm>
            <a:off x="838199" y="1828800"/>
            <a:ext cx="6949440" cy="409903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50"/>
          <p:cNvSpPr txBox="1">
            <a:spLocks noGrp="1"/>
          </p:cNvSpPr>
          <p:nvPr>
            <p:ph type="ftr" idx="11"/>
          </p:nvPr>
        </p:nvSpPr>
        <p:spPr>
          <a:xfrm>
            <a:off x="4038600" y="6205048"/>
            <a:ext cx="4114800" cy="365125"/>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sz="14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50"/>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96" name="Google Shape;96;p50"/>
          <p:cNvSpPr txBox="1">
            <a:spLocks noGrp="1"/>
          </p:cNvSpPr>
          <p:nvPr>
            <p:ph type="body" idx="3"/>
          </p:nvPr>
        </p:nvSpPr>
        <p:spPr>
          <a:xfrm>
            <a:off x="10363200" y="5611399"/>
            <a:ext cx="1828800" cy="31089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400"/>
              <a:buNone/>
              <a:defRPr sz="1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ub Heading One-third Slide">
  <p:cSld name="Sub Heading One-third Slide">
    <p:spTree>
      <p:nvGrpSpPr>
        <p:cNvPr id="1" name="Shape 97"/>
        <p:cNvGrpSpPr/>
        <p:nvPr/>
      </p:nvGrpSpPr>
      <p:grpSpPr>
        <a:xfrm>
          <a:off x="0" y="0"/>
          <a:ext cx="0" cy="0"/>
          <a:chOff x="0" y="0"/>
          <a:chExt cx="0" cy="0"/>
        </a:xfrm>
      </p:grpSpPr>
      <p:sp>
        <p:nvSpPr>
          <p:cNvPr id="98" name="Google Shape;98;p5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B7B09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51"/>
          <p:cNvSpPr txBox="1">
            <a:spLocks noGrp="1"/>
          </p:cNvSpPr>
          <p:nvPr>
            <p:ph type="body" idx="1"/>
          </p:nvPr>
        </p:nvSpPr>
        <p:spPr>
          <a:xfrm>
            <a:off x="839788" y="1675886"/>
            <a:ext cx="10515600" cy="67627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0" name="Google Shape;100;p51"/>
          <p:cNvSpPr txBox="1">
            <a:spLocks noGrp="1"/>
          </p:cNvSpPr>
          <p:nvPr>
            <p:ph type="body" idx="2"/>
          </p:nvPr>
        </p:nvSpPr>
        <p:spPr>
          <a:xfrm>
            <a:off x="839788" y="2337360"/>
            <a:ext cx="3474720" cy="357733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51"/>
          <p:cNvSpPr txBox="1">
            <a:spLocks noGrp="1"/>
          </p:cNvSpPr>
          <p:nvPr>
            <p:ph type="body" idx="3"/>
          </p:nvPr>
        </p:nvSpPr>
        <p:spPr>
          <a:xfrm>
            <a:off x="4419600" y="2337360"/>
            <a:ext cx="6935788" cy="357733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51"/>
          <p:cNvSpPr txBox="1">
            <a:spLocks noGrp="1"/>
          </p:cNvSpPr>
          <p:nvPr>
            <p:ph type="ftr" idx="11"/>
          </p:nvPr>
        </p:nvSpPr>
        <p:spPr>
          <a:xfrm>
            <a:off x="4038600" y="6205048"/>
            <a:ext cx="4114800" cy="365125"/>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sz="14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51"/>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04" name="Google Shape;104;p51"/>
          <p:cNvSpPr txBox="1">
            <a:spLocks noGrp="1"/>
          </p:cNvSpPr>
          <p:nvPr>
            <p:ph type="body" idx="4"/>
          </p:nvPr>
        </p:nvSpPr>
        <p:spPr>
          <a:xfrm>
            <a:off x="10363200" y="5611399"/>
            <a:ext cx="1828800" cy="31089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400"/>
              <a:buNone/>
              <a:defRPr sz="1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ree Columns Slide">
  <p:cSld name="Three Columns Slide">
    <p:spTree>
      <p:nvGrpSpPr>
        <p:cNvPr id="1" name="Shape 105"/>
        <p:cNvGrpSpPr/>
        <p:nvPr/>
      </p:nvGrpSpPr>
      <p:grpSpPr>
        <a:xfrm>
          <a:off x="0" y="0"/>
          <a:ext cx="0" cy="0"/>
          <a:chOff x="0" y="0"/>
          <a:chExt cx="0" cy="0"/>
        </a:xfrm>
      </p:grpSpPr>
      <p:sp>
        <p:nvSpPr>
          <p:cNvPr id="106" name="Google Shape;106;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B7B09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52"/>
          <p:cNvSpPr txBox="1">
            <a:spLocks noGrp="1"/>
          </p:cNvSpPr>
          <p:nvPr>
            <p:ph type="body" idx="1"/>
          </p:nvPr>
        </p:nvSpPr>
        <p:spPr>
          <a:xfrm>
            <a:off x="7879080" y="1854666"/>
            <a:ext cx="3474720" cy="405740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52"/>
          <p:cNvSpPr txBox="1">
            <a:spLocks noGrp="1"/>
          </p:cNvSpPr>
          <p:nvPr>
            <p:ph type="body" idx="2"/>
          </p:nvPr>
        </p:nvSpPr>
        <p:spPr>
          <a:xfrm>
            <a:off x="838200" y="1850122"/>
            <a:ext cx="3474720" cy="406194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52"/>
          <p:cNvSpPr txBox="1">
            <a:spLocks noGrp="1"/>
          </p:cNvSpPr>
          <p:nvPr>
            <p:ph type="body" idx="3"/>
          </p:nvPr>
        </p:nvSpPr>
        <p:spPr>
          <a:xfrm>
            <a:off x="4358640" y="1854666"/>
            <a:ext cx="3474720" cy="405740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52"/>
          <p:cNvSpPr txBox="1">
            <a:spLocks noGrp="1"/>
          </p:cNvSpPr>
          <p:nvPr>
            <p:ph type="ftr" idx="11"/>
          </p:nvPr>
        </p:nvSpPr>
        <p:spPr>
          <a:xfrm>
            <a:off x="4038600" y="6205048"/>
            <a:ext cx="4114800" cy="365125"/>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sz="14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52"/>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12" name="Google Shape;112;p52"/>
          <p:cNvSpPr txBox="1">
            <a:spLocks noGrp="1"/>
          </p:cNvSpPr>
          <p:nvPr>
            <p:ph type="body" idx="4"/>
          </p:nvPr>
        </p:nvSpPr>
        <p:spPr>
          <a:xfrm>
            <a:off x="10363200" y="5611399"/>
            <a:ext cx="1828800" cy="31089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400"/>
              <a:buNone/>
              <a:defRPr sz="1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Bottom Two Columns ">
  <p:cSld name="Content with Bottom Two Columns ">
    <p:spTree>
      <p:nvGrpSpPr>
        <p:cNvPr id="1" name="Shape 113"/>
        <p:cNvGrpSpPr/>
        <p:nvPr/>
      </p:nvGrpSpPr>
      <p:grpSpPr>
        <a:xfrm>
          <a:off x="0" y="0"/>
          <a:ext cx="0" cy="0"/>
          <a:chOff x="0" y="0"/>
          <a:chExt cx="0" cy="0"/>
        </a:xfrm>
      </p:grpSpPr>
      <p:sp>
        <p:nvSpPr>
          <p:cNvPr id="114" name="Google Shape;114;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B7B09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53"/>
          <p:cNvSpPr txBox="1">
            <a:spLocks noGrp="1"/>
          </p:cNvSpPr>
          <p:nvPr>
            <p:ph type="body" idx="1"/>
          </p:nvPr>
        </p:nvSpPr>
        <p:spPr>
          <a:xfrm>
            <a:off x="6205728" y="2958660"/>
            <a:ext cx="5148072" cy="297180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53"/>
          <p:cNvSpPr txBox="1">
            <a:spLocks noGrp="1"/>
          </p:cNvSpPr>
          <p:nvPr>
            <p:ph type="body" idx="2"/>
          </p:nvPr>
        </p:nvSpPr>
        <p:spPr>
          <a:xfrm>
            <a:off x="838200" y="1725735"/>
            <a:ext cx="10515600" cy="119787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53"/>
          <p:cNvSpPr txBox="1">
            <a:spLocks noGrp="1"/>
          </p:cNvSpPr>
          <p:nvPr>
            <p:ph type="body" idx="3"/>
          </p:nvPr>
        </p:nvSpPr>
        <p:spPr>
          <a:xfrm>
            <a:off x="838200" y="2958660"/>
            <a:ext cx="5148072" cy="2971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53"/>
          <p:cNvSpPr txBox="1">
            <a:spLocks noGrp="1"/>
          </p:cNvSpPr>
          <p:nvPr>
            <p:ph type="ftr" idx="11"/>
          </p:nvPr>
        </p:nvSpPr>
        <p:spPr>
          <a:xfrm>
            <a:off x="4038600" y="6205048"/>
            <a:ext cx="4114800" cy="365125"/>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sz="14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53"/>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20" name="Google Shape;120;p53"/>
          <p:cNvSpPr txBox="1">
            <a:spLocks noGrp="1"/>
          </p:cNvSpPr>
          <p:nvPr>
            <p:ph type="body" idx="4"/>
          </p:nvPr>
        </p:nvSpPr>
        <p:spPr>
          <a:xfrm>
            <a:off x="10363200" y="5611399"/>
            <a:ext cx="1828800" cy="31089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400"/>
              <a:buNone/>
              <a:defRPr sz="1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Bottom Three Columns ">
  <p:cSld name="Content with Bottom Three Columns ">
    <p:spTree>
      <p:nvGrpSpPr>
        <p:cNvPr id="1" name="Shape 121"/>
        <p:cNvGrpSpPr/>
        <p:nvPr/>
      </p:nvGrpSpPr>
      <p:grpSpPr>
        <a:xfrm>
          <a:off x="0" y="0"/>
          <a:ext cx="0" cy="0"/>
          <a:chOff x="0" y="0"/>
          <a:chExt cx="0" cy="0"/>
        </a:xfrm>
      </p:grpSpPr>
      <p:sp>
        <p:nvSpPr>
          <p:cNvPr id="122" name="Google Shape;122;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B7B09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3" name="Google Shape;123;p54"/>
          <p:cNvSpPr txBox="1">
            <a:spLocks noGrp="1"/>
          </p:cNvSpPr>
          <p:nvPr>
            <p:ph type="body" idx="1"/>
          </p:nvPr>
        </p:nvSpPr>
        <p:spPr>
          <a:xfrm>
            <a:off x="7879080" y="2942891"/>
            <a:ext cx="3474720" cy="298503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 name="Google Shape;124;p54"/>
          <p:cNvSpPr txBox="1">
            <a:spLocks noGrp="1"/>
          </p:cNvSpPr>
          <p:nvPr>
            <p:ph type="body" idx="2"/>
          </p:nvPr>
        </p:nvSpPr>
        <p:spPr>
          <a:xfrm>
            <a:off x="838200" y="1850122"/>
            <a:ext cx="10515600" cy="109276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54"/>
          <p:cNvSpPr txBox="1">
            <a:spLocks noGrp="1"/>
          </p:cNvSpPr>
          <p:nvPr>
            <p:ph type="body" idx="3"/>
          </p:nvPr>
        </p:nvSpPr>
        <p:spPr>
          <a:xfrm>
            <a:off x="838200" y="2942891"/>
            <a:ext cx="3474720" cy="298503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54"/>
          <p:cNvSpPr txBox="1">
            <a:spLocks noGrp="1"/>
          </p:cNvSpPr>
          <p:nvPr>
            <p:ph type="body" idx="4"/>
          </p:nvPr>
        </p:nvSpPr>
        <p:spPr>
          <a:xfrm>
            <a:off x="4358640" y="2942891"/>
            <a:ext cx="3474720" cy="298503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 name="Google Shape;127;p54"/>
          <p:cNvSpPr txBox="1">
            <a:spLocks noGrp="1"/>
          </p:cNvSpPr>
          <p:nvPr>
            <p:ph type="ftr" idx="11"/>
          </p:nvPr>
        </p:nvSpPr>
        <p:spPr>
          <a:xfrm>
            <a:off x="4038600" y="6205048"/>
            <a:ext cx="4114800" cy="365125"/>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sz="14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54"/>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29" name="Google Shape;129;p54"/>
          <p:cNvSpPr txBox="1">
            <a:spLocks noGrp="1"/>
          </p:cNvSpPr>
          <p:nvPr>
            <p:ph type="body" idx="5"/>
          </p:nvPr>
        </p:nvSpPr>
        <p:spPr>
          <a:xfrm>
            <a:off x="10363200" y="5611399"/>
            <a:ext cx="1828800" cy="31089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400"/>
              <a:buNone/>
              <a:defRPr sz="1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 Columns with Captions">
  <p:cSld name="3 Columns with Captions">
    <p:spTree>
      <p:nvGrpSpPr>
        <p:cNvPr id="1" name="Shape 130"/>
        <p:cNvGrpSpPr/>
        <p:nvPr/>
      </p:nvGrpSpPr>
      <p:grpSpPr>
        <a:xfrm>
          <a:off x="0" y="0"/>
          <a:ext cx="0" cy="0"/>
          <a:chOff x="0" y="0"/>
          <a:chExt cx="0" cy="0"/>
        </a:xfrm>
      </p:grpSpPr>
      <p:sp>
        <p:nvSpPr>
          <p:cNvPr id="131" name="Google Shape;131;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B7B09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55"/>
          <p:cNvSpPr txBox="1">
            <a:spLocks noGrp="1"/>
          </p:cNvSpPr>
          <p:nvPr>
            <p:ph type="body" idx="1"/>
          </p:nvPr>
        </p:nvSpPr>
        <p:spPr>
          <a:xfrm>
            <a:off x="838200" y="1804140"/>
            <a:ext cx="3474720" cy="365335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55"/>
          <p:cNvSpPr txBox="1">
            <a:spLocks noGrp="1"/>
          </p:cNvSpPr>
          <p:nvPr>
            <p:ph type="body" idx="2"/>
          </p:nvPr>
        </p:nvSpPr>
        <p:spPr>
          <a:xfrm>
            <a:off x="4358640" y="1804139"/>
            <a:ext cx="3474720" cy="365335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 name="Google Shape;134;p55"/>
          <p:cNvSpPr txBox="1">
            <a:spLocks noGrp="1"/>
          </p:cNvSpPr>
          <p:nvPr>
            <p:ph type="body" idx="3"/>
          </p:nvPr>
        </p:nvSpPr>
        <p:spPr>
          <a:xfrm>
            <a:off x="7879080" y="1804138"/>
            <a:ext cx="3474720" cy="365335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5" name="Google Shape;135;p55"/>
          <p:cNvSpPr txBox="1">
            <a:spLocks noGrp="1"/>
          </p:cNvSpPr>
          <p:nvPr>
            <p:ph type="body" idx="4"/>
          </p:nvPr>
        </p:nvSpPr>
        <p:spPr>
          <a:xfrm>
            <a:off x="838200" y="5457498"/>
            <a:ext cx="3473132" cy="4572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6" name="Google Shape;136;p55"/>
          <p:cNvSpPr txBox="1">
            <a:spLocks noGrp="1"/>
          </p:cNvSpPr>
          <p:nvPr>
            <p:ph type="body" idx="5"/>
          </p:nvPr>
        </p:nvSpPr>
        <p:spPr>
          <a:xfrm>
            <a:off x="4358640" y="5475891"/>
            <a:ext cx="3474720" cy="4572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7" name="Google Shape;137;p55"/>
          <p:cNvSpPr txBox="1">
            <a:spLocks noGrp="1"/>
          </p:cNvSpPr>
          <p:nvPr>
            <p:ph type="body" idx="6"/>
          </p:nvPr>
        </p:nvSpPr>
        <p:spPr>
          <a:xfrm>
            <a:off x="7875037" y="5475891"/>
            <a:ext cx="3478763" cy="4572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8" name="Google Shape;138;p55"/>
          <p:cNvSpPr txBox="1">
            <a:spLocks noGrp="1"/>
          </p:cNvSpPr>
          <p:nvPr>
            <p:ph type="ftr" idx="11"/>
          </p:nvPr>
        </p:nvSpPr>
        <p:spPr>
          <a:xfrm>
            <a:off x="4038600" y="6205048"/>
            <a:ext cx="4114800" cy="365125"/>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sz="14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55"/>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40" name="Google Shape;140;p55"/>
          <p:cNvSpPr txBox="1">
            <a:spLocks noGrp="1"/>
          </p:cNvSpPr>
          <p:nvPr>
            <p:ph type="body" idx="7"/>
          </p:nvPr>
        </p:nvSpPr>
        <p:spPr>
          <a:xfrm>
            <a:off x="10363200" y="5611399"/>
            <a:ext cx="1828800" cy="31089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400"/>
              <a:buNone/>
              <a:defRPr sz="1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3 Columns and 2 Rows with Captions">
  <p:cSld name="3 Columns and 2 Rows with Captions">
    <p:spTree>
      <p:nvGrpSpPr>
        <p:cNvPr id="1" name="Shape 141"/>
        <p:cNvGrpSpPr/>
        <p:nvPr/>
      </p:nvGrpSpPr>
      <p:grpSpPr>
        <a:xfrm>
          <a:off x="0" y="0"/>
          <a:ext cx="0" cy="0"/>
          <a:chOff x="0" y="0"/>
          <a:chExt cx="0" cy="0"/>
        </a:xfrm>
      </p:grpSpPr>
      <p:sp>
        <p:nvSpPr>
          <p:cNvPr id="142" name="Google Shape;142;p5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B7B09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3" name="Google Shape;143;p56"/>
          <p:cNvSpPr txBox="1">
            <a:spLocks noGrp="1"/>
          </p:cNvSpPr>
          <p:nvPr>
            <p:ph type="body" idx="1"/>
          </p:nvPr>
        </p:nvSpPr>
        <p:spPr>
          <a:xfrm>
            <a:off x="841248" y="1777261"/>
            <a:ext cx="3474720" cy="1600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 name="Google Shape;144;p56"/>
          <p:cNvSpPr txBox="1">
            <a:spLocks noGrp="1"/>
          </p:cNvSpPr>
          <p:nvPr>
            <p:ph type="body" idx="2"/>
          </p:nvPr>
        </p:nvSpPr>
        <p:spPr>
          <a:xfrm>
            <a:off x="4358640" y="1752600"/>
            <a:ext cx="3474720" cy="1600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 name="Google Shape;145;p56"/>
          <p:cNvSpPr txBox="1">
            <a:spLocks noGrp="1"/>
          </p:cNvSpPr>
          <p:nvPr>
            <p:ph type="body" idx="3"/>
          </p:nvPr>
        </p:nvSpPr>
        <p:spPr>
          <a:xfrm>
            <a:off x="7882128" y="1752600"/>
            <a:ext cx="3474720" cy="1600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 name="Google Shape;146;p56"/>
          <p:cNvSpPr txBox="1">
            <a:spLocks noGrp="1"/>
          </p:cNvSpPr>
          <p:nvPr>
            <p:ph type="body" idx="4"/>
          </p:nvPr>
        </p:nvSpPr>
        <p:spPr>
          <a:xfrm>
            <a:off x="841248" y="5545217"/>
            <a:ext cx="3473132" cy="4572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7" name="Google Shape;147;p56"/>
          <p:cNvSpPr txBox="1">
            <a:spLocks noGrp="1"/>
          </p:cNvSpPr>
          <p:nvPr>
            <p:ph type="body" idx="5"/>
          </p:nvPr>
        </p:nvSpPr>
        <p:spPr>
          <a:xfrm>
            <a:off x="4350882" y="5545217"/>
            <a:ext cx="3490236" cy="4572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8" name="Google Shape;148;p56"/>
          <p:cNvSpPr txBox="1">
            <a:spLocks noGrp="1"/>
          </p:cNvSpPr>
          <p:nvPr>
            <p:ph type="body" idx="6"/>
          </p:nvPr>
        </p:nvSpPr>
        <p:spPr>
          <a:xfrm>
            <a:off x="7882128" y="5545217"/>
            <a:ext cx="3490236" cy="4572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9" name="Google Shape;149;p56"/>
          <p:cNvSpPr txBox="1">
            <a:spLocks noGrp="1"/>
          </p:cNvSpPr>
          <p:nvPr>
            <p:ph type="body" idx="7"/>
          </p:nvPr>
        </p:nvSpPr>
        <p:spPr>
          <a:xfrm>
            <a:off x="841248" y="3367525"/>
            <a:ext cx="3473132" cy="4572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0" name="Google Shape;150;p56"/>
          <p:cNvSpPr txBox="1">
            <a:spLocks noGrp="1"/>
          </p:cNvSpPr>
          <p:nvPr>
            <p:ph type="body" idx="8"/>
          </p:nvPr>
        </p:nvSpPr>
        <p:spPr>
          <a:xfrm>
            <a:off x="4350882" y="3367525"/>
            <a:ext cx="3490236" cy="4572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1" name="Google Shape;151;p56"/>
          <p:cNvSpPr txBox="1">
            <a:spLocks noGrp="1"/>
          </p:cNvSpPr>
          <p:nvPr>
            <p:ph type="body" idx="9"/>
          </p:nvPr>
        </p:nvSpPr>
        <p:spPr>
          <a:xfrm>
            <a:off x="7882128" y="3367525"/>
            <a:ext cx="3490236" cy="4572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2" name="Google Shape;152;p56"/>
          <p:cNvSpPr txBox="1">
            <a:spLocks noGrp="1"/>
          </p:cNvSpPr>
          <p:nvPr>
            <p:ph type="body" idx="13"/>
          </p:nvPr>
        </p:nvSpPr>
        <p:spPr>
          <a:xfrm>
            <a:off x="841248" y="3930674"/>
            <a:ext cx="3474720" cy="1600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p56"/>
          <p:cNvSpPr txBox="1">
            <a:spLocks noGrp="1"/>
          </p:cNvSpPr>
          <p:nvPr>
            <p:ph type="body" idx="14"/>
          </p:nvPr>
        </p:nvSpPr>
        <p:spPr>
          <a:xfrm>
            <a:off x="4358640" y="3930673"/>
            <a:ext cx="3474720" cy="1600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p56"/>
          <p:cNvSpPr txBox="1">
            <a:spLocks noGrp="1"/>
          </p:cNvSpPr>
          <p:nvPr>
            <p:ph type="body" idx="15"/>
          </p:nvPr>
        </p:nvSpPr>
        <p:spPr>
          <a:xfrm>
            <a:off x="7882128" y="3930672"/>
            <a:ext cx="3474720" cy="1600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56"/>
          <p:cNvSpPr txBox="1">
            <a:spLocks noGrp="1"/>
          </p:cNvSpPr>
          <p:nvPr>
            <p:ph type="ftr" idx="11"/>
          </p:nvPr>
        </p:nvSpPr>
        <p:spPr>
          <a:xfrm>
            <a:off x="4038600" y="6205048"/>
            <a:ext cx="4114800" cy="365125"/>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sz="14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56"/>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57" name="Google Shape;157;p56"/>
          <p:cNvSpPr txBox="1">
            <a:spLocks noGrp="1"/>
          </p:cNvSpPr>
          <p:nvPr>
            <p:ph type="body" idx="16"/>
          </p:nvPr>
        </p:nvSpPr>
        <p:spPr>
          <a:xfrm>
            <a:off x="10363200" y="5611399"/>
            <a:ext cx="1828800" cy="31089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400"/>
              <a:buNone/>
              <a:defRPr sz="1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52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2"/>
        <p:cNvGrpSpPr/>
        <p:nvPr/>
      </p:nvGrpSpPr>
      <p:grpSpPr>
        <a:xfrm>
          <a:off x="0" y="0"/>
          <a:ext cx="0" cy="0"/>
          <a:chOff x="0" y="0"/>
          <a:chExt cx="0" cy="0"/>
        </a:xfrm>
      </p:grpSpPr>
      <p:sp>
        <p:nvSpPr>
          <p:cNvPr id="23" name="Google Shape;23;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B7B09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9"/>
          <p:cNvSpPr txBox="1">
            <a:spLocks noGrp="1"/>
          </p:cNvSpPr>
          <p:nvPr>
            <p:ph type="ftr" idx="11"/>
          </p:nvPr>
        </p:nvSpPr>
        <p:spPr>
          <a:xfrm>
            <a:off x="4038600" y="6205048"/>
            <a:ext cx="4114800" cy="365125"/>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sz="14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9"/>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6" name="Google Shape;26;p39"/>
          <p:cNvSpPr txBox="1">
            <a:spLocks noGrp="1"/>
          </p:cNvSpPr>
          <p:nvPr>
            <p:ph type="body" idx="1"/>
          </p:nvPr>
        </p:nvSpPr>
        <p:spPr>
          <a:xfrm>
            <a:off x="10363200" y="5611399"/>
            <a:ext cx="1828800" cy="31089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400"/>
              <a:buNone/>
              <a:defRPr sz="1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58"/>
        <p:cNvGrpSpPr/>
        <p:nvPr/>
      </p:nvGrpSpPr>
      <p:grpSpPr>
        <a:xfrm>
          <a:off x="0" y="0"/>
          <a:ext cx="0" cy="0"/>
          <a:chOff x="0" y="0"/>
          <a:chExt cx="0" cy="0"/>
        </a:xfrm>
      </p:grpSpPr>
      <p:sp>
        <p:nvSpPr>
          <p:cNvPr id="159" name="Google Shape;159;p5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B7B09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0" name="Google Shape;160;p57"/>
          <p:cNvSpPr txBox="1">
            <a:spLocks noGrp="1"/>
          </p:cNvSpPr>
          <p:nvPr>
            <p:ph type="body" idx="1"/>
          </p:nvPr>
        </p:nvSpPr>
        <p:spPr>
          <a:xfrm rot="5400000">
            <a:off x="4087690" y="-1423865"/>
            <a:ext cx="4016620"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 name="Google Shape;161;p57"/>
          <p:cNvSpPr txBox="1">
            <a:spLocks noGrp="1"/>
          </p:cNvSpPr>
          <p:nvPr>
            <p:ph type="ftr" idx="11"/>
          </p:nvPr>
        </p:nvSpPr>
        <p:spPr>
          <a:xfrm>
            <a:off x="4038600" y="6205048"/>
            <a:ext cx="4114800" cy="365125"/>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sz="14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57"/>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63" name="Google Shape;163;p57"/>
          <p:cNvSpPr txBox="1">
            <a:spLocks noGrp="1"/>
          </p:cNvSpPr>
          <p:nvPr>
            <p:ph type="body" idx="2"/>
          </p:nvPr>
        </p:nvSpPr>
        <p:spPr>
          <a:xfrm>
            <a:off x="10363200" y="5611399"/>
            <a:ext cx="1828800" cy="31089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400"/>
              <a:buNone/>
              <a:defRPr sz="1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164"/>
        <p:cNvGrpSpPr/>
        <p:nvPr/>
      </p:nvGrpSpPr>
      <p:grpSpPr>
        <a:xfrm>
          <a:off x="0" y="0"/>
          <a:ext cx="0" cy="0"/>
          <a:chOff x="0" y="0"/>
          <a:chExt cx="0" cy="0"/>
        </a:xfrm>
      </p:grpSpPr>
      <p:sp>
        <p:nvSpPr>
          <p:cNvPr id="165" name="Google Shape;165;p5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B7B09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6" name="Google Shape;166;p5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7" name="Google Shape;167;p58"/>
          <p:cNvSpPr txBox="1">
            <a:spLocks noGrp="1"/>
          </p:cNvSpPr>
          <p:nvPr>
            <p:ph type="ftr" idx="11"/>
          </p:nvPr>
        </p:nvSpPr>
        <p:spPr>
          <a:xfrm>
            <a:off x="4038600" y="6205048"/>
            <a:ext cx="4114800" cy="365125"/>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sz="14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 name="Google Shape;168;p58"/>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69" name="Google Shape;169;p58"/>
          <p:cNvSpPr txBox="1">
            <a:spLocks noGrp="1"/>
          </p:cNvSpPr>
          <p:nvPr>
            <p:ph type="body" idx="2"/>
          </p:nvPr>
        </p:nvSpPr>
        <p:spPr>
          <a:xfrm>
            <a:off x="10363200" y="5611399"/>
            <a:ext cx="1828800" cy="31089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400"/>
              <a:buNone/>
              <a:defRPr sz="1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7"/>
        <p:cNvGrpSpPr/>
        <p:nvPr/>
      </p:nvGrpSpPr>
      <p:grpSpPr>
        <a:xfrm>
          <a:off x="0" y="0"/>
          <a:ext cx="0" cy="0"/>
          <a:chOff x="0" y="0"/>
          <a:chExt cx="0" cy="0"/>
        </a:xfrm>
      </p:grpSpPr>
      <p:sp>
        <p:nvSpPr>
          <p:cNvPr id="28" name="Google Shape;28;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B7B09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4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40"/>
          <p:cNvSpPr txBox="1">
            <a:spLocks noGrp="1"/>
          </p:cNvSpPr>
          <p:nvPr>
            <p:ph type="ftr" idx="11"/>
          </p:nvPr>
        </p:nvSpPr>
        <p:spPr>
          <a:xfrm>
            <a:off x="4038600" y="6205048"/>
            <a:ext cx="4114800" cy="365125"/>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sz="14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0"/>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3" name="Google Shape;33;p40"/>
          <p:cNvSpPr txBox="1">
            <a:spLocks noGrp="1"/>
          </p:cNvSpPr>
          <p:nvPr>
            <p:ph type="body" idx="3"/>
          </p:nvPr>
        </p:nvSpPr>
        <p:spPr>
          <a:xfrm>
            <a:off x="10363200" y="5611399"/>
            <a:ext cx="1828800" cy="31089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400"/>
              <a:buNone/>
              <a:defRPr sz="1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34"/>
        <p:cNvGrpSpPr/>
        <p:nvPr/>
      </p:nvGrpSpPr>
      <p:grpSpPr>
        <a:xfrm>
          <a:off x="0" y="0"/>
          <a:ext cx="0" cy="0"/>
          <a:chOff x="0" y="0"/>
          <a:chExt cx="0" cy="0"/>
        </a:xfrm>
      </p:grpSpPr>
      <p:sp>
        <p:nvSpPr>
          <p:cNvPr id="35" name="Google Shape;35;p41"/>
          <p:cNvSpPr txBox="1">
            <a:spLocks noGrp="1"/>
          </p:cNvSpPr>
          <p:nvPr>
            <p:ph type="title"/>
          </p:nvPr>
        </p:nvSpPr>
        <p:spPr>
          <a:xfrm>
            <a:off x="831850" y="689827"/>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B7B09C"/>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41"/>
          <p:cNvSpPr txBox="1">
            <a:spLocks noGrp="1"/>
          </p:cNvSpPr>
          <p:nvPr>
            <p:ph type="body" idx="1"/>
          </p:nvPr>
        </p:nvSpPr>
        <p:spPr>
          <a:xfrm>
            <a:off x="831850" y="3771774"/>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41"/>
          <p:cNvSpPr txBox="1">
            <a:spLocks noGrp="1"/>
          </p:cNvSpPr>
          <p:nvPr>
            <p:ph type="ftr" idx="11"/>
          </p:nvPr>
        </p:nvSpPr>
        <p:spPr>
          <a:xfrm>
            <a:off x="4038600" y="6205048"/>
            <a:ext cx="4114800" cy="365125"/>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sz="14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1"/>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9"/>
        <p:cNvGrpSpPr/>
        <p:nvPr/>
      </p:nvGrpSpPr>
      <p:grpSpPr>
        <a:xfrm>
          <a:off x="0" y="0"/>
          <a:ext cx="0" cy="0"/>
          <a:chOff x="0" y="0"/>
          <a:chExt cx="0" cy="0"/>
        </a:xfrm>
      </p:grpSpPr>
      <p:sp>
        <p:nvSpPr>
          <p:cNvPr id="40" name="Google Shape;40;p42"/>
          <p:cNvSpPr txBox="1">
            <a:spLocks noGrp="1"/>
          </p:cNvSpPr>
          <p:nvPr>
            <p:ph type="ftr" idx="11"/>
          </p:nvPr>
        </p:nvSpPr>
        <p:spPr>
          <a:xfrm>
            <a:off x="4038600" y="6205048"/>
            <a:ext cx="4114800" cy="365125"/>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sz="14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42"/>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2" name="Google Shape;42;p42"/>
          <p:cNvSpPr txBox="1">
            <a:spLocks noGrp="1"/>
          </p:cNvSpPr>
          <p:nvPr>
            <p:ph type="body" idx="1"/>
          </p:nvPr>
        </p:nvSpPr>
        <p:spPr>
          <a:xfrm>
            <a:off x="10363200" y="5611399"/>
            <a:ext cx="1828800" cy="31089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400"/>
              <a:buNone/>
              <a:defRPr sz="1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3"/>
        <p:cNvGrpSpPr/>
        <p:nvPr/>
      </p:nvGrpSpPr>
      <p:grpSpPr>
        <a:xfrm>
          <a:off x="0" y="0"/>
          <a:ext cx="0" cy="0"/>
          <a:chOff x="0" y="0"/>
          <a:chExt cx="0" cy="0"/>
        </a:xfrm>
      </p:grpSpPr>
      <p:sp>
        <p:nvSpPr>
          <p:cNvPr id="44" name="Google Shape;44;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B7B09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43"/>
          <p:cNvSpPr txBox="1">
            <a:spLocks noGrp="1"/>
          </p:cNvSpPr>
          <p:nvPr>
            <p:ph type="body" idx="1"/>
          </p:nvPr>
        </p:nvSpPr>
        <p:spPr>
          <a:xfrm>
            <a:off x="838200" y="1825625"/>
            <a:ext cx="10515600" cy="401662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3"/>
          <p:cNvSpPr txBox="1">
            <a:spLocks noGrp="1"/>
          </p:cNvSpPr>
          <p:nvPr>
            <p:ph type="ftr" idx="11"/>
          </p:nvPr>
        </p:nvSpPr>
        <p:spPr>
          <a:xfrm>
            <a:off x="4038600" y="6205048"/>
            <a:ext cx="4114800" cy="365125"/>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sz="14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3"/>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8" name="Google Shape;48;p43"/>
          <p:cNvSpPr txBox="1">
            <a:spLocks noGrp="1"/>
          </p:cNvSpPr>
          <p:nvPr>
            <p:ph type="body" idx="2"/>
          </p:nvPr>
        </p:nvSpPr>
        <p:spPr>
          <a:xfrm>
            <a:off x="10363200" y="5611399"/>
            <a:ext cx="1828800" cy="31089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400"/>
              <a:buNone/>
              <a:defRPr sz="1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Content Only">
  <p:cSld name="1_Content Only">
    <p:spTree>
      <p:nvGrpSpPr>
        <p:cNvPr id="1" name="Shape 49"/>
        <p:cNvGrpSpPr/>
        <p:nvPr/>
      </p:nvGrpSpPr>
      <p:grpSpPr>
        <a:xfrm>
          <a:off x="0" y="0"/>
          <a:ext cx="0" cy="0"/>
          <a:chOff x="0" y="0"/>
          <a:chExt cx="0" cy="0"/>
        </a:xfrm>
      </p:grpSpPr>
      <p:sp>
        <p:nvSpPr>
          <p:cNvPr id="50" name="Google Shape;50;p44"/>
          <p:cNvSpPr txBox="1">
            <a:spLocks noGrp="1"/>
          </p:cNvSpPr>
          <p:nvPr>
            <p:ph type="body" idx="1"/>
          </p:nvPr>
        </p:nvSpPr>
        <p:spPr>
          <a:xfrm>
            <a:off x="838200" y="365125"/>
            <a:ext cx="10515600" cy="556270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44"/>
          <p:cNvSpPr txBox="1">
            <a:spLocks noGrp="1"/>
          </p:cNvSpPr>
          <p:nvPr>
            <p:ph type="ftr" idx="11"/>
          </p:nvPr>
        </p:nvSpPr>
        <p:spPr>
          <a:xfrm>
            <a:off x="4038600" y="6205048"/>
            <a:ext cx="4114800" cy="365125"/>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sz="14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4"/>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3" name="Google Shape;53;p44"/>
          <p:cNvSpPr txBox="1">
            <a:spLocks noGrp="1"/>
          </p:cNvSpPr>
          <p:nvPr>
            <p:ph type="body" idx="2"/>
          </p:nvPr>
        </p:nvSpPr>
        <p:spPr>
          <a:xfrm>
            <a:off x="10363200" y="5615375"/>
            <a:ext cx="1828800" cy="31089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400"/>
              <a:buNone/>
              <a:defRPr sz="1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efinition">
  <p:cSld name="Definition">
    <p:spTree>
      <p:nvGrpSpPr>
        <p:cNvPr id="1" name="Shape 54"/>
        <p:cNvGrpSpPr/>
        <p:nvPr/>
      </p:nvGrpSpPr>
      <p:grpSpPr>
        <a:xfrm>
          <a:off x="0" y="0"/>
          <a:ext cx="0" cy="0"/>
          <a:chOff x="0" y="0"/>
          <a:chExt cx="0" cy="0"/>
        </a:xfrm>
      </p:grpSpPr>
      <p:sp>
        <p:nvSpPr>
          <p:cNvPr id="55" name="Google Shape;55;p45"/>
          <p:cNvSpPr txBox="1">
            <a:spLocks noGrp="1"/>
          </p:cNvSpPr>
          <p:nvPr>
            <p:ph type="title"/>
          </p:nvPr>
        </p:nvSpPr>
        <p:spPr>
          <a:xfrm>
            <a:off x="831850" y="1923391"/>
            <a:ext cx="10515600" cy="53035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B7B09C"/>
              </a:buClr>
              <a:buSzPts val="3000"/>
              <a:buFont typeface="Arial"/>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45"/>
          <p:cNvSpPr txBox="1">
            <a:spLocks noGrp="1"/>
          </p:cNvSpPr>
          <p:nvPr>
            <p:ph type="body" idx="1"/>
          </p:nvPr>
        </p:nvSpPr>
        <p:spPr>
          <a:xfrm>
            <a:off x="831850" y="2532991"/>
            <a:ext cx="10515600" cy="27430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000"/>
              <a:buNone/>
              <a:defRPr sz="20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7" name="Google Shape;57;p45"/>
          <p:cNvSpPr txBox="1">
            <a:spLocks noGrp="1"/>
          </p:cNvSpPr>
          <p:nvPr>
            <p:ph type="ftr" idx="11"/>
          </p:nvPr>
        </p:nvSpPr>
        <p:spPr>
          <a:xfrm>
            <a:off x="4038600" y="6205048"/>
            <a:ext cx="4114800" cy="365125"/>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sz="14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45"/>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9" name="Google Shape;59;p45"/>
          <p:cNvSpPr txBox="1">
            <a:spLocks noGrp="1"/>
          </p:cNvSpPr>
          <p:nvPr>
            <p:ph type="body" idx="2"/>
          </p:nvPr>
        </p:nvSpPr>
        <p:spPr>
          <a:xfrm>
            <a:off x="10363200" y="5611399"/>
            <a:ext cx="1828800" cy="31089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400"/>
              <a:buNone/>
              <a:defRPr sz="1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orient="horz" pos="14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60"/>
        <p:cNvGrpSpPr/>
        <p:nvPr/>
      </p:nvGrpSpPr>
      <p:grpSpPr>
        <a:xfrm>
          <a:off x="0" y="0"/>
          <a:ext cx="0" cy="0"/>
          <a:chOff x="0" y="0"/>
          <a:chExt cx="0" cy="0"/>
        </a:xfrm>
      </p:grpSpPr>
      <p:sp>
        <p:nvSpPr>
          <p:cNvPr id="61" name="Google Shape;61;p4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B7B09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4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3" name="Google Shape;63;p4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4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5" name="Google Shape;65;p4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46"/>
          <p:cNvSpPr txBox="1">
            <a:spLocks noGrp="1"/>
          </p:cNvSpPr>
          <p:nvPr>
            <p:ph type="ftr" idx="11"/>
          </p:nvPr>
        </p:nvSpPr>
        <p:spPr>
          <a:xfrm>
            <a:off x="4038600" y="6205048"/>
            <a:ext cx="4114800" cy="365125"/>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sz="14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6"/>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400">
                <a:solidFill>
                  <a:schemeClr val="dk1"/>
                </a:solidFill>
                <a:latin typeface="Arial"/>
                <a:ea typeface="Arial"/>
                <a:cs typeface="Arial"/>
                <a:sym typeface="Arial"/>
              </a:defRPr>
            </a:lvl1pPr>
            <a:lvl2pPr marL="0" lvl="1" indent="0" algn="r">
              <a:spcBef>
                <a:spcPts val="0"/>
              </a:spcBef>
              <a:buNone/>
              <a:defRPr sz="1400">
                <a:solidFill>
                  <a:schemeClr val="dk1"/>
                </a:solidFill>
                <a:latin typeface="Arial"/>
                <a:ea typeface="Arial"/>
                <a:cs typeface="Arial"/>
                <a:sym typeface="Arial"/>
              </a:defRPr>
            </a:lvl2pPr>
            <a:lvl3pPr marL="0" lvl="2" indent="0" algn="r">
              <a:spcBef>
                <a:spcPts val="0"/>
              </a:spcBef>
              <a:buNone/>
              <a:defRPr sz="1400">
                <a:solidFill>
                  <a:schemeClr val="dk1"/>
                </a:solidFill>
                <a:latin typeface="Arial"/>
                <a:ea typeface="Arial"/>
                <a:cs typeface="Arial"/>
                <a:sym typeface="Arial"/>
              </a:defRPr>
            </a:lvl3pPr>
            <a:lvl4pPr marL="0" lvl="3" indent="0" algn="r">
              <a:spcBef>
                <a:spcPts val="0"/>
              </a:spcBef>
              <a:buNone/>
              <a:defRPr sz="1400">
                <a:solidFill>
                  <a:schemeClr val="dk1"/>
                </a:solidFill>
                <a:latin typeface="Arial"/>
                <a:ea typeface="Arial"/>
                <a:cs typeface="Arial"/>
                <a:sym typeface="Arial"/>
              </a:defRPr>
            </a:lvl4pPr>
            <a:lvl5pPr marL="0" lvl="4" indent="0" algn="r">
              <a:spcBef>
                <a:spcPts val="0"/>
              </a:spcBef>
              <a:buNone/>
              <a:defRPr sz="1400">
                <a:solidFill>
                  <a:schemeClr val="dk1"/>
                </a:solidFill>
                <a:latin typeface="Arial"/>
                <a:ea typeface="Arial"/>
                <a:cs typeface="Arial"/>
                <a:sym typeface="Arial"/>
              </a:defRPr>
            </a:lvl5pPr>
            <a:lvl6pPr marL="0" lvl="5" indent="0" algn="r">
              <a:spcBef>
                <a:spcPts val="0"/>
              </a:spcBef>
              <a:buNone/>
              <a:defRPr sz="1400">
                <a:solidFill>
                  <a:schemeClr val="dk1"/>
                </a:solidFill>
                <a:latin typeface="Arial"/>
                <a:ea typeface="Arial"/>
                <a:cs typeface="Arial"/>
                <a:sym typeface="Arial"/>
              </a:defRPr>
            </a:lvl6pPr>
            <a:lvl7pPr marL="0" lvl="6" indent="0" algn="r">
              <a:spcBef>
                <a:spcPts val="0"/>
              </a:spcBef>
              <a:buNone/>
              <a:defRPr sz="1400">
                <a:solidFill>
                  <a:schemeClr val="dk1"/>
                </a:solidFill>
                <a:latin typeface="Arial"/>
                <a:ea typeface="Arial"/>
                <a:cs typeface="Arial"/>
                <a:sym typeface="Arial"/>
              </a:defRPr>
            </a:lvl7pPr>
            <a:lvl8pPr marL="0" lvl="7" indent="0" algn="r">
              <a:spcBef>
                <a:spcPts val="0"/>
              </a:spcBef>
              <a:buNone/>
              <a:defRPr sz="1400">
                <a:solidFill>
                  <a:schemeClr val="dk1"/>
                </a:solidFill>
                <a:latin typeface="Arial"/>
                <a:ea typeface="Arial"/>
                <a:cs typeface="Arial"/>
                <a:sym typeface="Arial"/>
              </a:defRPr>
            </a:lvl8pPr>
            <a:lvl9pPr marL="0" lvl="8" indent="0" algn="r">
              <a:spcBef>
                <a:spcPts val="0"/>
              </a:spcBef>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8" name="Google Shape;68;p46"/>
          <p:cNvSpPr txBox="1">
            <a:spLocks noGrp="1"/>
          </p:cNvSpPr>
          <p:nvPr>
            <p:ph type="body" idx="5"/>
          </p:nvPr>
        </p:nvSpPr>
        <p:spPr>
          <a:xfrm>
            <a:off x="10363200" y="5611399"/>
            <a:ext cx="1828800" cy="31089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400"/>
              <a:buNone/>
              <a:defRPr sz="1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7"/>
          <p:cNvSpPr txBox="1">
            <a:spLocks noGrp="1"/>
          </p:cNvSpPr>
          <p:nvPr>
            <p:ph type="body" idx="1"/>
          </p:nvPr>
        </p:nvSpPr>
        <p:spPr>
          <a:xfrm>
            <a:off x="838200" y="1825625"/>
            <a:ext cx="10515600" cy="401662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 name="Google Shape;11;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B7B09C"/>
              </a:buClr>
              <a:buSzPts val="4400"/>
              <a:buFont typeface="Arial"/>
              <a:buNone/>
              <a:defRPr sz="4400" b="1" i="0" u="none" strike="noStrike" cap="none">
                <a:solidFill>
                  <a:srgbClr val="B7B09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37"/>
          <p:cNvSpPr/>
          <p:nvPr/>
        </p:nvSpPr>
        <p:spPr>
          <a:xfrm>
            <a:off x="0" y="5917223"/>
            <a:ext cx="12192000" cy="940777"/>
          </a:xfrm>
          <a:prstGeom prst="rect">
            <a:avLst/>
          </a:prstGeom>
          <a:solidFill>
            <a:srgbClr val="B7B09C">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3" name="Google Shape;13;p37"/>
          <p:cNvPicPr preferRelativeResize="0"/>
          <p:nvPr/>
        </p:nvPicPr>
        <p:blipFill rotWithShape="1">
          <a:blip r:embed="rId23">
            <a:alphaModFix/>
          </a:blip>
          <a:srcRect/>
          <a:stretch/>
        </p:blipFill>
        <p:spPr>
          <a:xfrm>
            <a:off x="9204139" y="6114321"/>
            <a:ext cx="2149661" cy="495448"/>
          </a:xfrm>
          <a:prstGeom prst="rect">
            <a:avLst/>
          </a:prstGeom>
          <a:noFill/>
          <a:ln>
            <a:noFill/>
          </a:ln>
        </p:spPr>
      </p:pic>
      <p:sp>
        <p:nvSpPr>
          <p:cNvPr id="14" name="Google Shape;14;p37"/>
          <p:cNvSpPr txBox="1">
            <a:spLocks noGrp="1"/>
          </p:cNvSpPr>
          <p:nvPr>
            <p:ph type="ftr" idx="11"/>
          </p:nvPr>
        </p:nvSpPr>
        <p:spPr>
          <a:xfrm>
            <a:off x="4038600" y="6205048"/>
            <a:ext cx="4114800" cy="3651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37"/>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400" b="0" i="0" u="none" strike="noStrike" cap="none">
                <a:solidFill>
                  <a:schemeClr val="dk1"/>
                </a:solidFill>
                <a:latin typeface="Arial"/>
                <a:ea typeface="Arial"/>
                <a:cs typeface="Arial"/>
                <a:sym typeface="Arial"/>
              </a:defRPr>
            </a:lvl1pPr>
            <a:lvl2pPr marL="0" marR="0" lvl="1" indent="0" algn="r" rtl="0">
              <a:spcBef>
                <a:spcPts val="0"/>
              </a:spcBef>
              <a:buNone/>
              <a:defRPr sz="1400" b="0" i="0" u="none" strike="noStrike" cap="none">
                <a:solidFill>
                  <a:schemeClr val="dk1"/>
                </a:solidFill>
                <a:latin typeface="Arial"/>
                <a:ea typeface="Arial"/>
                <a:cs typeface="Arial"/>
                <a:sym typeface="Arial"/>
              </a:defRPr>
            </a:lvl2pPr>
            <a:lvl3pPr marL="0" marR="0" lvl="2" indent="0" algn="r" rtl="0">
              <a:spcBef>
                <a:spcPts val="0"/>
              </a:spcBef>
              <a:buNone/>
              <a:defRPr sz="1400" b="0" i="0" u="none" strike="noStrike" cap="none">
                <a:solidFill>
                  <a:schemeClr val="dk1"/>
                </a:solidFill>
                <a:latin typeface="Arial"/>
                <a:ea typeface="Arial"/>
                <a:cs typeface="Arial"/>
                <a:sym typeface="Arial"/>
              </a:defRPr>
            </a:lvl3pPr>
            <a:lvl4pPr marL="0" marR="0" lvl="3" indent="0" algn="r" rtl="0">
              <a:spcBef>
                <a:spcPts val="0"/>
              </a:spcBef>
              <a:buNone/>
              <a:defRPr sz="1400" b="0" i="0" u="none" strike="noStrike" cap="none">
                <a:solidFill>
                  <a:schemeClr val="dk1"/>
                </a:solidFill>
                <a:latin typeface="Arial"/>
                <a:ea typeface="Arial"/>
                <a:cs typeface="Arial"/>
                <a:sym typeface="Arial"/>
              </a:defRPr>
            </a:lvl4pPr>
            <a:lvl5pPr marL="0" marR="0" lvl="4" indent="0" algn="r" rtl="0">
              <a:spcBef>
                <a:spcPts val="0"/>
              </a:spcBef>
              <a:buNone/>
              <a:defRPr sz="1400" b="0" i="0" u="none" strike="noStrike" cap="none">
                <a:solidFill>
                  <a:schemeClr val="dk1"/>
                </a:solidFill>
                <a:latin typeface="Arial"/>
                <a:ea typeface="Arial"/>
                <a:cs typeface="Arial"/>
                <a:sym typeface="Arial"/>
              </a:defRPr>
            </a:lvl5pPr>
            <a:lvl6pPr marL="0" marR="0" lvl="5" indent="0" algn="r" rtl="0">
              <a:spcBef>
                <a:spcPts val="0"/>
              </a:spcBef>
              <a:buNone/>
              <a:defRPr sz="1400" b="0" i="0" u="none" strike="noStrike" cap="none">
                <a:solidFill>
                  <a:schemeClr val="dk1"/>
                </a:solidFill>
                <a:latin typeface="Arial"/>
                <a:ea typeface="Arial"/>
                <a:cs typeface="Arial"/>
                <a:sym typeface="Arial"/>
              </a:defRPr>
            </a:lvl6pPr>
            <a:lvl7pPr marL="0" marR="0" lvl="6" indent="0" algn="r" rtl="0">
              <a:spcBef>
                <a:spcPts val="0"/>
              </a:spcBef>
              <a:buNone/>
              <a:defRPr sz="1400" b="0" i="0" u="none" strike="noStrike" cap="none">
                <a:solidFill>
                  <a:schemeClr val="dk1"/>
                </a:solidFill>
                <a:latin typeface="Arial"/>
                <a:ea typeface="Arial"/>
                <a:cs typeface="Arial"/>
                <a:sym typeface="Arial"/>
              </a:defRPr>
            </a:lvl7pPr>
            <a:lvl8pPr marL="0" marR="0" lvl="7" indent="0" algn="r" rtl="0">
              <a:spcBef>
                <a:spcPts val="0"/>
              </a:spcBef>
              <a:buNone/>
              <a:defRPr sz="1400" b="0" i="0" u="none" strike="noStrike" cap="none">
                <a:solidFill>
                  <a:schemeClr val="dk1"/>
                </a:solidFill>
                <a:latin typeface="Arial"/>
                <a:ea typeface="Arial"/>
                <a:cs typeface="Arial"/>
                <a:sym typeface="Arial"/>
              </a:defRPr>
            </a:lvl8pPr>
            <a:lvl9pPr marL="0" marR="0" lvl="8" indent="0" algn="r" rtl="0">
              <a:spcBef>
                <a:spcPts val="0"/>
              </a:spcBef>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6" name="Google Shape;16;p37"/>
          <p:cNvSpPr txBox="1"/>
          <p:nvPr/>
        </p:nvSpPr>
        <p:spPr>
          <a:xfrm>
            <a:off x="203454" y="6233721"/>
            <a:ext cx="327846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0" u="none" strike="noStrike" cap="none">
                <a:solidFill>
                  <a:schemeClr val="dk1"/>
                </a:solidFill>
                <a:latin typeface="Arial"/>
                <a:ea typeface="Arial"/>
                <a:cs typeface="Arial"/>
                <a:sym typeface="Arial"/>
              </a:rPr>
              <a:t>Department of Mechanical Engineering</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0.sv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6.svg"/><Relationship Id="rId11" Type="http://schemas.openxmlformats.org/officeDocument/2006/relationships/image" Target="../media/image39.png"/><Relationship Id="rId5" Type="http://schemas.openxmlformats.org/officeDocument/2006/relationships/image" Target="../media/image35.png"/><Relationship Id="rId10" Type="http://schemas.openxmlformats.org/officeDocument/2006/relationships/image" Target="../media/image28.svg"/><Relationship Id="rId4" Type="http://schemas.openxmlformats.org/officeDocument/2006/relationships/image" Target="../media/image34.svg"/><Relationship Id="rId9"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sv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58.jpeg"/></Relationships>
</file>

<file path=ppt/slides/_rels/slide16.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60.jpeg"/></Relationships>
</file>

<file path=ppt/slides/_rels/slide1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62.jpeg"/></Relationships>
</file>

<file path=ppt/slides/_rels/slide1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1.png"/><Relationship Id="rId7" Type="http://schemas.openxmlformats.org/officeDocument/2006/relationships/image" Target="../media/image43.png"/><Relationship Id="rId12" Type="http://schemas.openxmlformats.org/officeDocument/2006/relationships/image" Target="../media/image70.sv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66.svg"/><Relationship Id="rId11" Type="http://schemas.openxmlformats.org/officeDocument/2006/relationships/image" Target="../media/image69.png"/><Relationship Id="rId5" Type="http://schemas.openxmlformats.org/officeDocument/2006/relationships/image" Target="../media/image65.png"/><Relationship Id="rId10" Type="http://schemas.openxmlformats.org/officeDocument/2006/relationships/image" Target="../media/image68.svg"/><Relationship Id="rId4" Type="http://schemas.openxmlformats.org/officeDocument/2006/relationships/image" Target="../media/image64.svg"/><Relationship Id="rId9" Type="http://schemas.openxmlformats.org/officeDocument/2006/relationships/image" Target="../media/image67.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75.sv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74.png"/><Relationship Id="rId5" Type="http://schemas.openxmlformats.org/officeDocument/2006/relationships/image" Target="../media/image73.svg"/><Relationship Id="rId4" Type="http://schemas.openxmlformats.org/officeDocument/2006/relationships/image" Target="../media/image72.png"/><Relationship Id="rId9" Type="http://schemas.openxmlformats.org/officeDocument/2006/relationships/image" Target="../media/image77.svg"/></Relationships>
</file>

<file path=ppt/slides/_rels/slide21.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82.sv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81.png"/><Relationship Id="rId5" Type="http://schemas.openxmlformats.org/officeDocument/2006/relationships/image" Target="../media/image80.svg"/><Relationship Id="rId4" Type="http://schemas.openxmlformats.org/officeDocument/2006/relationships/image" Target="../media/image79.png"/></Relationships>
</file>

<file path=ppt/slides/_rels/slide22.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83.png"/><Relationship Id="rId7" Type="http://schemas.openxmlformats.org/officeDocument/2006/relationships/image" Target="../media/image87.sv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86.png"/><Relationship Id="rId5" Type="http://schemas.openxmlformats.org/officeDocument/2006/relationships/image" Target="../media/image85.svg"/><Relationship Id="rId10" Type="http://schemas.openxmlformats.org/officeDocument/2006/relationships/image" Target="../media/image90.jpeg"/><Relationship Id="rId4" Type="http://schemas.openxmlformats.org/officeDocument/2006/relationships/image" Target="../media/image84.png"/><Relationship Id="rId9" Type="http://schemas.openxmlformats.org/officeDocument/2006/relationships/image" Target="../media/image89.svg"/></Relationships>
</file>

<file path=ppt/slides/_rels/slide2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94.svg"/><Relationship Id="rId5" Type="http://schemas.openxmlformats.org/officeDocument/2006/relationships/image" Target="../media/image93.png"/><Relationship Id="rId4" Type="http://schemas.openxmlformats.org/officeDocument/2006/relationships/image" Target="../media/image9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95.png"/><Relationship Id="rId7" Type="http://schemas.openxmlformats.org/officeDocument/2006/relationships/image" Target="../media/image99.jpe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98.svg"/><Relationship Id="rId5" Type="http://schemas.openxmlformats.org/officeDocument/2006/relationships/image" Target="../media/image97.png"/><Relationship Id="rId4" Type="http://schemas.openxmlformats.org/officeDocument/2006/relationships/image" Target="../media/image96.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image" Target="../media/image107.svg"/><Relationship Id="rId3" Type="http://schemas.openxmlformats.org/officeDocument/2006/relationships/image" Target="../media/image102.jpeg"/><Relationship Id="rId7" Type="http://schemas.openxmlformats.org/officeDocument/2006/relationships/image" Target="../media/image106.png"/><Relationship Id="rId2" Type="http://schemas.openxmlformats.org/officeDocument/2006/relationships/image" Target="../media/image101.jpeg"/><Relationship Id="rId1" Type="http://schemas.openxmlformats.org/officeDocument/2006/relationships/slideLayout" Target="../slideLayouts/slideLayout2.xml"/><Relationship Id="rId6" Type="http://schemas.openxmlformats.org/officeDocument/2006/relationships/image" Target="../media/image105.jpeg"/><Relationship Id="rId5" Type="http://schemas.openxmlformats.org/officeDocument/2006/relationships/image" Target="../media/image104.jpeg"/><Relationship Id="rId4" Type="http://schemas.openxmlformats.org/officeDocument/2006/relationships/image" Target="../media/image103.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image" Target="../media/image111.svg"/><Relationship Id="rId13" Type="http://schemas.openxmlformats.org/officeDocument/2006/relationships/image" Target="../media/image116.png"/><Relationship Id="rId3" Type="http://schemas.openxmlformats.org/officeDocument/2006/relationships/image" Target="../media/image106.png"/><Relationship Id="rId7" Type="http://schemas.openxmlformats.org/officeDocument/2006/relationships/image" Target="../media/image110.png"/><Relationship Id="rId12" Type="http://schemas.openxmlformats.org/officeDocument/2006/relationships/image" Target="../media/image115.sv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109.svg"/><Relationship Id="rId11" Type="http://schemas.openxmlformats.org/officeDocument/2006/relationships/image" Target="../media/image114.png"/><Relationship Id="rId5" Type="http://schemas.openxmlformats.org/officeDocument/2006/relationships/image" Target="../media/image108.png"/><Relationship Id="rId10" Type="http://schemas.openxmlformats.org/officeDocument/2006/relationships/image" Target="../media/image113.svg"/><Relationship Id="rId4" Type="http://schemas.openxmlformats.org/officeDocument/2006/relationships/image" Target="../media/image107.svg"/><Relationship Id="rId9" Type="http://schemas.openxmlformats.org/officeDocument/2006/relationships/image" Target="../media/image112.png"/><Relationship Id="rId14" Type="http://schemas.openxmlformats.org/officeDocument/2006/relationships/image" Target="../media/image117.svg"/></Relationships>
</file>

<file path=ppt/slides/_rels/slide3.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0.tiff"/><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8" Type="http://schemas.openxmlformats.org/officeDocument/2006/relationships/image" Target="../media/image119.svg"/><Relationship Id="rId3" Type="http://schemas.openxmlformats.org/officeDocument/2006/relationships/image" Target="../media/image23.png"/><Relationship Id="rId7" Type="http://schemas.openxmlformats.org/officeDocument/2006/relationships/image" Target="../media/image118.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96.svg"/><Relationship Id="rId5" Type="http://schemas.openxmlformats.org/officeDocument/2006/relationships/image" Target="../media/image95.png"/><Relationship Id="rId4" Type="http://schemas.openxmlformats.org/officeDocument/2006/relationships/image" Target="../media/image24.sv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50.xml.rels><?xml version="1.0" encoding="UTF-8" standalone="yes"?>
<Relationships xmlns="http://schemas.openxmlformats.org/package/2006/relationships"><Relationship Id="rId3" Type="http://schemas.openxmlformats.org/officeDocument/2006/relationships/image" Target="../media/image128.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29.jpeg"/></Relationships>
</file>

<file path=ppt/slides/_rels/slide5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18" Type="http://schemas.openxmlformats.org/officeDocument/2006/relationships/image" Target="../media/image3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17" Type="http://schemas.openxmlformats.org/officeDocument/2006/relationships/image" Target="../media/image31.png"/><Relationship Id="rId2" Type="http://schemas.openxmlformats.org/officeDocument/2006/relationships/notesSlide" Target="../notesSlides/notesSlide9.xml"/><Relationship Id="rId16" Type="http://schemas.openxmlformats.org/officeDocument/2006/relationships/image" Target="../media/image30.sv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
          <p:cNvSpPr txBox="1">
            <a:spLocks noGrp="1"/>
          </p:cNvSpPr>
          <p:nvPr>
            <p:ph type="ctrTitle"/>
          </p:nvPr>
        </p:nvSpPr>
        <p:spPr>
          <a:xfrm>
            <a:off x="2921000" y="393700"/>
            <a:ext cx="6657473" cy="1147518"/>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B7B09C"/>
              </a:buClr>
              <a:buSzPts val="6000"/>
              <a:buFont typeface="Arial"/>
              <a:buNone/>
            </a:pPr>
            <a:r>
              <a:rPr lang="en-US"/>
              <a:t>Engine Controller</a:t>
            </a:r>
            <a:endParaRPr/>
          </a:p>
        </p:txBody>
      </p:sp>
      <p:sp>
        <p:nvSpPr>
          <p:cNvPr id="183" name="Google Shape;183;p1"/>
          <p:cNvSpPr txBox="1">
            <a:spLocks noGrp="1"/>
          </p:cNvSpPr>
          <p:nvPr>
            <p:ph type="sldNum" idx="12"/>
          </p:nvPr>
        </p:nvSpPr>
        <p:spPr>
          <a:xfrm>
            <a:off x="11353800" y="6209024"/>
            <a:ext cx="704088"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1</a:t>
            </a:r>
          </a:p>
        </p:txBody>
      </p:sp>
      <p:sp>
        <p:nvSpPr>
          <p:cNvPr id="5" name="Google Shape;181;p1"/>
          <p:cNvSpPr txBox="1">
            <a:spLocks/>
          </p:cNvSpPr>
          <p:nvPr/>
        </p:nvSpPr>
        <p:spPr>
          <a:xfrm>
            <a:off x="4448176" y="4811463"/>
            <a:ext cx="3295649" cy="608962"/>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B7B09C"/>
              </a:buClr>
              <a:buSzPts val="6000"/>
              <a:buFont typeface="Arial"/>
              <a:buNone/>
              <a:defRPr sz="6000" b="1" i="0" u="none" strike="noStrike" cap="none">
                <a:solidFill>
                  <a:srgbClr val="B7B09C"/>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5000"/>
              <a:t>Team 513</a:t>
            </a:r>
          </a:p>
        </p:txBody>
      </p:sp>
      <p:pic>
        <p:nvPicPr>
          <p:cNvPr id="3" name="Picture 6"/>
          <p:cNvPicPr>
            <a:picLocks noChangeAspect="1"/>
          </p:cNvPicPr>
          <p:nvPr/>
        </p:nvPicPr>
        <p:blipFill>
          <a:blip r:embed="rId3"/>
          <a:stretch>
            <a:fillRect/>
          </a:stretch>
        </p:blipFill>
        <p:spPr>
          <a:xfrm>
            <a:off x="2524357" y="2348744"/>
            <a:ext cx="8161259" cy="1655195"/>
          </a:xfrm>
          <a:prstGeom prst="rect">
            <a:avLst/>
          </a:prstGeom>
        </p:spPr>
      </p:pic>
      <p:pic>
        <p:nvPicPr>
          <p:cNvPr id="6" name="Picture 8">
            <a:extLst>
              <a:ext uri="{FF2B5EF4-FFF2-40B4-BE49-F238E27FC236}">
                <a16:creationId xmlns:a16="http://schemas.microsoft.com/office/drawing/2014/main" id="{58369FF3-FD09-4D15-BBEC-664899ED54C0}"/>
              </a:ext>
            </a:extLst>
          </p:cNvPr>
          <p:cNvPicPr>
            <a:picLocks noChangeAspect="1"/>
          </p:cNvPicPr>
          <p:nvPr/>
        </p:nvPicPr>
        <p:blipFill>
          <a:blip r:embed="rId4"/>
          <a:stretch>
            <a:fillRect/>
          </a:stretch>
        </p:blipFill>
        <p:spPr>
          <a:xfrm>
            <a:off x="1036262" y="1776899"/>
            <a:ext cx="3422839" cy="299032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
          <p:cNvSpPr txBox="1">
            <a:spLocks noGrp="1"/>
          </p:cNvSpPr>
          <p:nvPr>
            <p:ph type="title"/>
          </p:nvPr>
        </p:nvSpPr>
        <p:spPr>
          <a:xfrm>
            <a:off x="831850" y="689826"/>
            <a:ext cx="10515600" cy="1006200"/>
          </a:xfrm>
          <a:prstGeom prst="rect">
            <a:avLst/>
          </a:prstGeom>
          <a:noFill/>
          <a:ln>
            <a:noFill/>
          </a:ln>
        </p:spPr>
        <p:txBody>
          <a:bodyPr spcFirstLastPara="1" wrap="square" lIns="91425" tIns="45700" rIns="91425" bIns="45700" anchor="b" anchorCtr="0">
            <a:normAutofit/>
          </a:bodyPr>
          <a:lstStyle/>
          <a:p>
            <a:r>
              <a:rPr lang="en-US" sz="5000"/>
              <a:t>MPC Background</a:t>
            </a:r>
          </a:p>
        </p:txBody>
      </p:sp>
      <p:sp>
        <p:nvSpPr>
          <p:cNvPr id="219" name="Google Shape;219;p4"/>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dirty="0"/>
              <a:t>10</a:t>
            </a:r>
            <a:endParaRPr dirty="0"/>
          </a:p>
        </p:txBody>
      </p:sp>
      <p:sp>
        <p:nvSpPr>
          <p:cNvPr id="3" name="TextBox 2"/>
          <p:cNvSpPr txBox="1"/>
          <p:nvPr/>
        </p:nvSpPr>
        <p:spPr>
          <a:xfrm>
            <a:off x="890806" y="1620181"/>
            <a:ext cx="10230947" cy="1415772"/>
          </a:xfrm>
          <a:prstGeom prst="rect">
            <a:avLst/>
          </a:prstGeom>
          <a:noFill/>
        </p:spPr>
        <p:txBody>
          <a:bodyPr wrap="square" lIns="91440" tIns="45720" rIns="91440" bIns="45720" rtlCol="0" anchor="t">
            <a:spAutoFit/>
          </a:bodyPr>
          <a:lstStyle/>
          <a:p>
            <a:endParaRPr lang="en-US" dirty="0"/>
          </a:p>
          <a:p>
            <a:pPr marL="342900" indent="-342900">
              <a:buFont typeface="Arial" charset="0"/>
              <a:buChar char="•"/>
            </a:pPr>
            <a:r>
              <a:rPr lang="en-US" sz="2400" dirty="0"/>
              <a:t>Final Design Chosen: </a:t>
            </a:r>
            <a:r>
              <a:rPr lang="en-US" sz="2400" u="sng" dirty="0"/>
              <a:t>LINEAR MIMO MPC</a:t>
            </a:r>
            <a:endParaRPr lang="en-US" sz="2400" dirty="0"/>
          </a:p>
          <a:p>
            <a:pPr marL="342900" lvl="1" indent="-342900">
              <a:buFont typeface="Arial" charset="0"/>
              <a:buChar char="•"/>
            </a:pPr>
            <a:r>
              <a:rPr lang="en-US" sz="2400" dirty="0"/>
              <a:t>Constraints, models, input, output are all defined by the design team</a:t>
            </a:r>
          </a:p>
          <a:p>
            <a:endParaRPr lang="en-US" sz="2400" dirty="0"/>
          </a:p>
        </p:txBody>
      </p:sp>
      <p:sp>
        <p:nvSpPr>
          <p:cNvPr id="2" name="Google Shape;205;p3">
            <a:extLst>
              <a:ext uri="{FF2B5EF4-FFF2-40B4-BE49-F238E27FC236}">
                <a16:creationId xmlns:a16="http://schemas.microsoft.com/office/drawing/2014/main" id="{7682E63D-054D-4900-82F6-C142094246A4}"/>
              </a:ext>
            </a:extLst>
          </p:cNvPr>
          <p:cNvSpPr txBox="1">
            <a:spLocks/>
          </p:cNvSpPr>
          <p:nvPr/>
        </p:nvSpPr>
        <p:spPr>
          <a:xfrm>
            <a:off x="10375075" y="5589498"/>
            <a:ext cx="1828800" cy="31089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pPr>
            <a:r>
              <a:rPr lang="en-US"/>
              <a:t>Patrick Marlatt</a:t>
            </a:r>
          </a:p>
          <a:p>
            <a:endParaRPr lang="en-US"/>
          </a:p>
        </p:txBody>
      </p:sp>
      <p:sp>
        <p:nvSpPr>
          <p:cNvPr id="4" name="Rectangle 3">
            <a:extLst>
              <a:ext uri="{FF2B5EF4-FFF2-40B4-BE49-F238E27FC236}">
                <a16:creationId xmlns:a16="http://schemas.microsoft.com/office/drawing/2014/main" id="{469D118B-CCB4-4C81-BEDB-84A54E753EEE}"/>
              </a:ext>
            </a:extLst>
          </p:cNvPr>
          <p:cNvSpPr/>
          <p:nvPr/>
        </p:nvSpPr>
        <p:spPr>
          <a:xfrm>
            <a:off x="727182" y="2913385"/>
            <a:ext cx="2446420" cy="2880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000">
                <a:cs typeface="Arial"/>
              </a:rPr>
              <a:t>Matlab </a:t>
            </a:r>
            <a:r>
              <a:rPr lang="en-US" sz="3000" err="1">
                <a:cs typeface="Arial"/>
              </a:rPr>
              <a:t>Blockset</a:t>
            </a:r>
            <a:endParaRPr lang="en-US" sz="3000">
              <a:cs typeface="Arial"/>
            </a:endParaRPr>
          </a:p>
        </p:txBody>
      </p:sp>
      <p:cxnSp>
        <p:nvCxnSpPr>
          <p:cNvPr id="8" name="Straight Arrow Connector 7">
            <a:extLst>
              <a:ext uri="{FF2B5EF4-FFF2-40B4-BE49-F238E27FC236}">
                <a16:creationId xmlns:a16="http://schemas.microsoft.com/office/drawing/2014/main" id="{FE219C6F-668B-4521-9B9D-09BC3C17FED9}"/>
              </a:ext>
            </a:extLst>
          </p:cNvPr>
          <p:cNvCxnSpPr>
            <a:cxnSpLocks/>
          </p:cNvCxnSpPr>
          <p:nvPr/>
        </p:nvCxnSpPr>
        <p:spPr>
          <a:xfrm>
            <a:off x="3281262" y="3366287"/>
            <a:ext cx="1022581" cy="719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358A3F8-4663-4F33-839D-27619FC3B25E}"/>
              </a:ext>
            </a:extLst>
          </p:cNvPr>
          <p:cNvSpPr txBox="1"/>
          <p:nvPr/>
        </p:nvSpPr>
        <p:spPr>
          <a:xfrm>
            <a:off x="3264649" y="2800884"/>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Throttle </a:t>
            </a:r>
          </a:p>
        </p:txBody>
      </p:sp>
      <p:sp>
        <p:nvSpPr>
          <p:cNvPr id="11" name="TextBox 10">
            <a:extLst>
              <a:ext uri="{FF2B5EF4-FFF2-40B4-BE49-F238E27FC236}">
                <a16:creationId xmlns:a16="http://schemas.microsoft.com/office/drawing/2014/main" id="{79B830F5-C6DA-4B53-A4C5-2705FD79419F}"/>
              </a:ext>
            </a:extLst>
          </p:cNvPr>
          <p:cNvSpPr txBox="1"/>
          <p:nvPr/>
        </p:nvSpPr>
        <p:spPr>
          <a:xfrm>
            <a:off x="3219309" y="3041032"/>
            <a:ext cx="140677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Wastegate</a:t>
            </a:r>
          </a:p>
        </p:txBody>
      </p:sp>
      <p:sp>
        <p:nvSpPr>
          <p:cNvPr id="13" name="TextBox 12">
            <a:extLst>
              <a:ext uri="{FF2B5EF4-FFF2-40B4-BE49-F238E27FC236}">
                <a16:creationId xmlns:a16="http://schemas.microsoft.com/office/drawing/2014/main" id="{D243E156-2CF9-4C06-9E08-24EE04B52AFB}"/>
              </a:ext>
            </a:extLst>
          </p:cNvPr>
          <p:cNvSpPr txBox="1"/>
          <p:nvPr/>
        </p:nvSpPr>
        <p:spPr>
          <a:xfrm>
            <a:off x="7044040" y="2974294"/>
            <a:ext cx="173501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Throttle Command</a:t>
            </a:r>
          </a:p>
        </p:txBody>
      </p:sp>
      <p:sp>
        <p:nvSpPr>
          <p:cNvPr id="14" name="TextBox 13">
            <a:extLst>
              <a:ext uri="{FF2B5EF4-FFF2-40B4-BE49-F238E27FC236}">
                <a16:creationId xmlns:a16="http://schemas.microsoft.com/office/drawing/2014/main" id="{586FF05E-3A62-4884-96D4-86BE7F41E8D5}"/>
              </a:ext>
            </a:extLst>
          </p:cNvPr>
          <p:cNvSpPr txBox="1"/>
          <p:nvPr/>
        </p:nvSpPr>
        <p:spPr>
          <a:xfrm>
            <a:off x="7044040" y="3694604"/>
            <a:ext cx="1600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Wastegate Command</a:t>
            </a:r>
          </a:p>
        </p:txBody>
      </p:sp>
      <p:sp>
        <p:nvSpPr>
          <p:cNvPr id="9" name="Rectangle 8">
            <a:extLst>
              <a:ext uri="{FF2B5EF4-FFF2-40B4-BE49-F238E27FC236}">
                <a16:creationId xmlns:a16="http://schemas.microsoft.com/office/drawing/2014/main" id="{7835F1E9-0BF3-4A31-89AF-19C162B75B02}"/>
              </a:ext>
            </a:extLst>
          </p:cNvPr>
          <p:cNvSpPr/>
          <p:nvPr/>
        </p:nvSpPr>
        <p:spPr>
          <a:xfrm>
            <a:off x="8586807" y="2875407"/>
            <a:ext cx="1651898" cy="29184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cs typeface="Arial"/>
              </a:rPr>
              <a:t>Plant</a:t>
            </a:r>
            <a:endParaRPr lang="en-US" sz="3000"/>
          </a:p>
        </p:txBody>
      </p:sp>
      <p:sp>
        <p:nvSpPr>
          <p:cNvPr id="19" name="TextBox 18">
            <a:extLst>
              <a:ext uri="{FF2B5EF4-FFF2-40B4-BE49-F238E27FC236}">
                <a16:creationId xmlns:a16="http://schemas.microsoft.com/office/drawing/2014/main" id="{BDAC49AF-877D-4FC3-809F-6E4D10B29CD2}"/>
              </a:ext>
            </a:extLst>
          </p:cNvPr>
          <p:cNvSpPr txBox="1"/>
          <p:nvPr/>
        </p:nvSpPr>
        <p:spPr>
          <a:xfrm>
            <a:off x="10257072" y="3129626"/>
            <a:ext cx="15243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More accurate torque value</a:t>
            </a:r>
          </a:p>
        </p:txBody>
      </p:sp>
      <p:sp>
        <p:nvSpPr>
          <p:cNvPr id="21" name="TextBox 20">
            <a:extLst>
              <a:ext uri="{FF2B5EF4-FFF2-40B4-BE49-F238E27FC236}">
                <a16:creationId xmlns:a16="http://schemas.microsoft.com/office/drawing/2014/main" id="{781581F3-E12F-4982-96C2-B25F5C572ECB}"/>
              </a:ext>
            </a:extLst>
          </p:cNvPr>
          <p:cNvSpPr txBox="1"/>
          <p:nvPr/>
        </p:nvSpPr>
        <p:spPr>
          <a:xfrm>
            <a:off x="3220028" y="4107099"/>
            <a:ext cx="116644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Torque Command</a:t>
            </a:r>
          </a:p>
        </p:txBody>
      </p:sp>
      <p:sp>
        <p:nvSpPr>
          <p:cNvPr id="22" name="Rectangle 21">
            <a:extLst>
              <a:ext uri="{FF2B5EF4-FFF2-40B4-BE49-F238E27FC236}">
                <a16:creationId xmlns:a16="http://schemas.microsoft.com/office/drawing/2014/main" id="{469D118B-CCB4-4C81-BEDB-84A54E753EEE}"/>
              </a:ext>
            </a:extLst>
          </p:cNvPr>
          <p:cNvSpPr/>
          <p:nvPr/>
        </p:nvSpPr>
        <p:spPr>
          <a:xfrm>
            <a:off x="4551194" y="2875408"/>
            <a:ext cx="2446420" cy="1889972"/>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000">
                <a:solidFill>
                  <a:schemeClr val="tx1"/>
                </a:solidFill>
                <a:cs typeface="Arial"/>
              </a:rPr>
              <a:t>MPC Controller</a:t>
            </a:r>
          </a:p>
        </p:txBody>
      </p:sp>
      <p:cxnSp>
        <p:nvCxnSpPr>
          <p:cNvPr id="23" name="Straight Arrow Connector 22">
            <a:extLst>
              <a:ext uri="{FF2B5EF4-FFF2-40B4-BE49-F238E27FC236}">
                <a16:creationId xmlns:a16="http://schemas.microsoft.com/office/drawing/2014/main" id="{FE219C6F-668B-4521-9B9D-09BC3C17FED9}"/>
              </a:ext>
            </a:extLst>
          </p:cNvPr>
          <p:cNvCxnSpPr>
            <a:cxnSpLocks/>
          </p:cNvCxnSpPr>
          <p:nvPr/>
        </p:nvCxnSpPr>
        <p:spPr>
          <a:xfrm>
            <a:off x="3260667" y="3884363"/>
            <a:ext cx="1022581" cy="719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E219C6F-668B-4521-9B9D-09BC3C17FED9}"/>
              </a:ext>
            </a:extLst>
          </p:cNvPr>
          <p:cNvCxnSpPr>
            <a:cxnSpLocks/>
          </p:cNvCxnSpPr>
          <p:nvPr/>
        </p:nvCxnSpPr>
        <p:spPr>
          <a:xfrm>
            <a:off x="3291960" y="4684676"/>
            <a:ext cx="1022581" cy="719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E219C6F-668B-4521-9B9D-09BC3C17FED9}"/>
              </a:ext>
            </a:extLst>
          </p:cNvPr>
          <p:cNvCxnSpPr>
            <a:cxnSpLocks/>
          </p:cNvCxnSpPr>
          <p:nvPr/>
        </p:nvCxnSpPr>
        <p:spPr>
          <a:xfrm>
            <a:off x="7059981" y="4524447"/>
            <a:ext cx="141781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E219C6F-668B-4521-9B9D-09BC3C17FED9}"/>
              </a:ext>
            </a:extLst>
          </p:cNvPr>
          <p:cNvCxnSpPr>
            <a:cxnSpLocks/>
          </p:cNvCxnSpPr>
          <p:nvPr/>
        </p:nvCxnSpPr>
        <p:spPr>
          <a:xfrm>
            <a:off x="10324869" y="3777559"/>
            <a:ext cx="145660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469D118B-CCB4-4C81-BEDB-84A54E753EEE}"/>
              </a:ext>
            </a:extLst>
          </p:cNvPr>
          <p:cNvSpPr/>
          <p:nvPr/>
        </p:nvSpPr>
        <p:spPr>
          <a:xfrm>
            <a:off x="4551194" y="4943173"/>
            <a:ext cx="2489783" cy="8507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000" dirty="0">
                <a:cs typeface="Arial"/>
              </a:rPr>
              <a:t>Current Controller</a:t>
            </a:r>
          </a:p>
        </p:txBody>
      </p:sp>
      <p:sp>
        <p:nvSpPr>
          <p:cNvPr id="30" name="TextBox 29">
            <a:extLst>
              <a:ext uri="{FF2B5EF4-FFF2-40B4-BE49-F238E27FC236}">
                <a16:creationId xmlns:a16="http://schemas.microsoft.com/office/drawing/2014/main" id="{781581F3-E12F-4982-96C2-B25F5C572ECB}"/>
              </a:ext>
            </a:extLst>
          </p:cNvPr>
          <p:cNvSpPr txBox="1"/>
          <p:nvPr/>
        </p:nvSpPr>
        <p:spPr>
          <a:xfrm>
            <a:off x="3340748" y="4943173"/>
            <a:ext cx="116644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Other Inputs</a:t>
            </a:r>
            <a:endParaRPr lang="en-US" sz="1600" dirty="0"/>
          </a:p>
        </p:txBody>
      </p:sp>
      <p:cxnSp>
        <p:nvCxnSpPr>
          <p:cNvPr id="31" name="Straight Arrow Connector 30">
            <a:extLst>
              <a:ext uri="{FF2B5EF4-FFF2-40B4-BE49-F238E27FC236}">
                <a16:creationId xmlns:a16="http://schemas.microsoft.com/office/drawing/2014/main" id="{FE219C6F-668B-4521-9B9D-09BC3C17FED9}"/>
              </a:ext>
            </a:extLst>
          </p:cNvPr>
          <p:cNvCxnSpPr>
            <a:cxnSpLocks/>
          </p:cNvCxnSpPr>
          <p:nvPr/>
        </p:nvCxnSpPr>
        <p:spPr>
          <a:xfrm>
            <a:off x="3295541" y="5561705"/>
            <a:ext cx="1022581" cy="719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781581F3-E12F-4982-96C2-B25F5C572ECB}"/>
              </a:ext>
            </a:extLst>
          </p:cNvPr>
          <p:cNvSpPr txBox="1"/>
          <p:nvPr/>
        </p:nvSpPr>
        <p:spPr>
          <a:xfrm>
            <a:off x="7310654" y="4976930"/>
            <a:ext cx="127309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Other Outputs</a:t>
            </a:r>
            <a:endParaRPr lang="en-US" sz="1600" dirty="0"/>
          </a:p>
        </p:txBody>
      </p:sp>
      <p:cxnSp>
        <p:nvCxnSpPr>
          <p:cNvPr id="34" name="Straight Arrow Connector 33">
            <a:extLst>
              <a:ext uri="{FF2B5EF4-FFF2-40B4-BE49-F238E27FC236}">
                <a16:creationId xmlns:a16="http://schemas.microsoft.com/office/drawing/2014/main" id="{FE219C6F-668B-4521-9B9D-09BC3C17FED9}"/>
              </a:ext>
            </a:extLst>
          </p:cNvPr>
          <p:cNvCxnSpPr>
            <a:cxnSpLocks/>
          </p:cNvCxnSpPr>
          <p:nvPr/>
        </p:nvCxnSpPr>
        <p:spPr>
          <a:xfrm>
            <a:off x="7084976" y="5556596"/>
            <a:ext cx="141781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FE219C6F-668B-4521-9B9D-09BC3C17FED9}"/>
              </a:ext>
            </a:extLst>
          </p:cNvPr>
          <p:cNvCxnSpPr>
            <a:cxnSpLocks/>
          </p:cNvCxnSpPr>
          <p:nvPr/>
        </p:nvCxnSpPr>
        <p:spPr>
          <a:xfrm>
            <a:off x="7029253" y="3565945"/>
            <a:ext cx="141781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8012FFDF-7065-45C3-AFF7-837F9D355EC0}"/>
              </a:ext>
            </a:extLst>
          </p:cNvPr>
          <p:cNvSpPr txBox="1"/>
          <p:nvPr/>
        </p:nvSpPr>
        <p:spPr>
          <a:xfrm>
            <a:off x="3459631" y="3501874"/>
            <a:ext cx="66235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MAP</a:t>
            </a:r>
          </a:p>
        </p:txBody>
      </p:sp>
    </p:spTree>
    <p:extLst>
      <p:ext uri="{BB962C8B-B14F-4D97-AF65-F5344CB8AC3E}">
        <p14:creationId xmlns:p14="http://schemas.microsoft.com/office/powerpoint/2010/main" val="391455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
          <p:cNvSpPr txBox="1">
            <a:spLocks noGrp="1"/>
          </p:cNvSpPr>
          <p:nvPr>
            <p:ph type="title"/>
          </p:nvPr>
        </p:nvSpPr>
        <p:spPr>
          <a:xfrm>
            <a:off x="831850" y="689826"/>
            <a:ext cx="10515600" cy="1006200"/>
          </a:xfrm>
          <a:prstGeom prst="rect">
            <a:avLst/>
          </a:prstGeom>
          <a:noFill/>
          <a:ln>
            <a:noFill/>
          </a:ln>
        </p:spPr>
        <p:txBody>
          <a:bodyPr spcFirstLastPara="1" wrap="square" lIns="91425" tIns="45700" rIns="91425" bIns="45700" anchor="b" anchorCtr="0">
            <a:normAutofit/>
          </a:bodyPr>
          <a:lstStyle/>
          <a:p>
            <a:r>
              <a:rPr lang="en-US" sz="5000"/>
              <a:t>MPC Benefits</a:t>
            </a:r>
          </a:p>
        </p:txBody>
      </p:sp>
      <p:sp>
        <p:nvSpPr>
          <p:cNvPr id="219" name="Google Shape;219;p4"/>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dirty="0"/>
              <a:t>11</a:t>
            </a:r>
            <a:endParaRPr dirty="0"/>
          </a:p>
        </p:txBody>
      </p:sp>
      <p:sp>
        <p:nvSpPr>
          <p:cNvPr id="3" name="TextBox 2"/>
          <p:cNvSpPr txBox="1"/>
          <p:nvPr/>
        </p:nvSpPr>
        <p:spPr>
          <a:xfrm>
            <a:off x="1027499" y="1906814"/>
            <a:ext cx="10274079" cy="3046988"/>
          </a:xfrm>
          <a:prstGeom prst="rect">
            <a:avLst/>
          </a:prstGeom>
          <a:noFill/>
        </p:spPr>
        <p:txBody>
          <a:bodyPr wrap="square" lIns="91440" tIns="45720" rIns="91440" bIns="45720" rtlCol="0" anchor="t">
            <a:spAutoFit/>
          </a:bodyPr>
          <a:lstStyle/>
          <a:p>
            <a:r>
              <a:rPr lang="en-US" sz="2400" dirty="0"/>
              <a:t>Can handle multi-input multi-output (MIMO) systems</a:t>
            </a:r>
            <a:endParaRPr lang="en-US"/>
          </a:p>
          <a:p>
            <a:endParaRPr lang="en-US" sz="2400" dirty="0"/>
          </a:p>
          <a:p>
            <a:r>
              <a:rPr lang="en-US" sz="2400" dirty="0">
                <a:solidFill>
                  <a:schemeClr val="tx1"/>
                </a:solidFill>
              </a:rPr>
              <a:t>Can handle system constraints to avoid undesired consequences</a:t>
            </a:r>
          </a:p>
          <a:p>
            <a:endParaRPr lang="en-US" sz="2400" dirty="0">
              <a:solidFill>
                <a:schemeClr val="tx1"/>
              </a:solidFill>
            </a:endParaRPr>
          </a:p>
          <a:p>
            <a:r>
              <a:rPr lang="en-US" sz="2400" dirty="0">
                <a:solidFill>
                  <a:schemeClr val="tx1"/>
                </a:solidFill>
              </a:rPr>
              <a:t>Computation</a:t>
            </a:r>
            <a:r>
              <a:rPr lang="en-US" sz="2400" dirty="0"/>
              <a:t> requirements can be managed</a:t>
            </a:r>
          </a:p>
          <a:p>
            <a:endParaRPr lang="en-US" sz="2400" dirty="0"/>
          </a:p>
          <a:p>
            <a:r>
              <a:rPr lang="en-US" sz="2400" dirty="0"/>
              <a:t>Increased research, usage, and promise in automotive (and aero) industries</a:t>
            </a:r>
          </a:p>
        </p:txBody>
      </p:sp>
      <p:sp>
        <p:nvSpPr>
          <p:cNvPr id="2" name="Google Shape;205;p3">
            <a:extLst>
              <a:ext uri="{FF2B5EF4-FFF2-40B4-BE49-F238E27FC236}">
                <a16:creationId xmlns:a16="http://schemas.microsoft.com/office/drawing/2014/main" id="{7682E63D-054D-4900-82F6-C142094246A4}"/>
              </a:ext>
            </a:extLst>
          </p:cNvPr>
          <p:cNvSpPr txBox="1">
            <a:spLocks/>
          </p:cNvSpPr>
          <p:nvPr/>
        </p:nvSpPr>
        <p:spPr>
          <a:xfrm>
            <a:off x="10375075" y="5589497"/>
            <a:ext cx="1828800" cy="31089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Patrick Marlatt</a:t>
            </a:r>
          </a:p>
          <a:p>
            <a:endParaRPr lang="en-US"/>
          </a:p>
        </p:txBody>
      </p:sp>
      <p:pic>
        <p:nvPicPr>
          <p:cNvPr id="4" name="Graphic 4" descr="Mathematics with solid fill">
            <a:extLst>
              <a:ext uri="{FF2B5EF4-FFF2-40B4-BE49-F238E27FC236}">
                <a16:creationId xmlns:a16="http://schemas.microsoft.com/office/drawing/2014/main" id="{D62890A7-7E5A-493B-A9DC-1BB0283423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1988" y="3250817"/>
            <a:ext cx="687137" cy="753980"/>
          </a:xfrm>
          <a:prstGeom prst="rect">
            <a:avLst/>
          </a:prstGeom>
        </p:spPr>
      </p:pic>
      <p:grpSp>
        <p:nvGrpSpPr>
          <p:cNvPr id="8" name="Group 6">
            <a:extLst>
              <a:ext uri="{FF2B5EF4-FFF2-40B4-BE49-F238E27FC236}">
                <a16:creationId xmlns:a16="http://schemas.microsoft.com/office/drawing/2014/main" id="{0D177B94-2323-4DBC-B20F-902F2EB65A67}"/>
              </a:ext>
            </a:extLst>
          </p:cNvPr>
          <p:cNvGrpSpPr/>
          <p:nvPr/>
        </p:nvGrpSpPr>
        <p:grpSpPr>
          <a:xfrm>
            <a:off x="437480" y="4189022"/>
            <a:ext cx="409743" cy="700505"/>
            <a:chOff x="836195" y="4576011"/>
            <a:chExt cx="703848" cy="1195137"/>
          </a:xfrm>
        </p:grpSpPr>
        <p:pic>
          <p:nvPicPr>
            <p:cNvPr id="5" name="Graphic 5" descr="Airplane with solid fill">
              <a:extLst>
                <a:ext uri="{FF2B5EF4-FFF2-40B4-BE49-F238E27FC236}">
                  <a16:creationId xmlns:a16="http://schemas.microsoft.com/office/drawing/2014/main" id="{B48A8D85-5675-4148-8B57-99CDEF01897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6195" y="4576011"/>
              <a:ext cx="693821" cy="673769"/>
            </a:xfrm>
            <a:prstGeom prst="rect">
              <a:avLst/>
            </a:prstGeom>
          </p:spPr>
        </p:pic>
        <p:pic>
          <p:nvPicPr>
            <p:cNvPr id="6" name="Graphic 6" descr="Car with solid fill">
              <a:extLst>
                <a:ext uri="{FF2B5EF4-FFF2-40B4-BE49-F238E27FC236}">
                  <a16:creationId xmlns:a16="http://schemas.microsoft.com/office/drawing/2014/main" id="{0EEDF9EE-CD8A-4946-B44C-AEE9252C06B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6195" y="5067300"/>
              <a:ext cx="703848" cy="703848"/>
            </a:xfrm>
            <a:prstGeom prst="rect">
              <a:avLst/>
            </a:prstGeom>
          </p:spPr>
        </p:pic>
      </p:grpSp>
      <p:pic>
        <p:nvPicPr>
          <p:cNvPr id="9" name="Graphic 9" descr="Transfer with solid fill">
            <a:extLst>
              <a:ext uri="{FF2B5EF4-FFF2-40B4-BE49-F238E27FC236}">
                <a16:creationId xmlns:a16="http://schemas.microsoft.com/office/drawing/2014/main" id="{6F9369A6-CC28-4E89-9457-6CBD6AC1167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92537" y="1868859"/>
            <a:ext cx="506665" cy="499980"/>
          </a:xfrm>
          <a:prstGeom prst="rect">
            <a:avLst/>
          </a:prstGeom>
        </p:spPr>
      </p:pic>
      <p:pic>
        <p:nvPicPr>
          <p:cNvPr id="11" name="Graphic 11" descr="Network diagram with solid fill">
            <a:extLst>
              <a:ext uri="{FF2B5EF4-FFF2-40B4-BE49-F238E27FC236}">
                <a16:creationId xmlns:a16="http://schemas.microsoft.com/office/drawing/2014/main" id="{1CE61C8F-282B-48A5-B1B9-9ABBEC1E5AC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06369" y="2481590"/>
            <a:ext cx="687139" cy="700507"/>
          </a:xfrm>
          <a:prstGeom prst="rect">
            <a:avLst/>
          </a:prstGeom>
        </p:spPr>
      </p:pic>
    </p:spTree>
    <p:extLst>
      <p:ext uri="{BB962C8B-B14F-4D97-AF65-F5344CB8AC3E}">
        <p14:creationId xmlns:p14="http://schemas.microsoft.com/office/powerpoint/2010/main" val="702293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F9558-3833-4CCB-B0DD-F4BFEF5C40F1}"/>
              </a:ext>
            </a:extLst>
          </p:cNvPr>
          <p:cNvSpPr>
            <a:spLocks noGrp="1"/>
          </p:cNvSpPr>
          <p:nvPr>
            <p:ph type="title"/>
          </p:nvPr>
        </p:nvSpPr>
        <p:spPr>
          <a:xfrm>
            <a:off x="838200" y="672598"/>
            <a:ext cx="10515600" cy="1325563"/>
          </a:xfrm>
        </p:spPr>
        <p:txBody>
          <a:bodyPr>
            <a:normAutofit/>
          </a:bodyPr>
          <a:lstStyle/>
          <a:p>
            <a:r>
              <a:rPr lang="en-US" sz="5000"/>
              <a:t>MPC Drawbacks</a:t>
            </a:r>
          </a:p>
        </p:txBody>
      </p:sp>
      <p:sp>
        <p:nvSpPr>
          <p:cNvPr id="3" name="Text Placeholder 2">
            <a:extLst>
              <a:ext uri="{FF2B5EF4-FFF2-40B4-BE49-F238E27FC236}">
                <a16:creationId xmlns:a16="http://schemas.microsoft.com/office/drawing/2014/main" id="{96095F50-1D95-41BC-860B-162958ECE658}"/>
              </a:ext>
            </a:extLst>
          </p:cNvPr>
          <p:cNvSpPr>
            <a:spLocks noGrp="1"/>
          </p:cNvSpPr>
          <p:nvPr>
            <p:ph type="body" idx="1"/>
          </p:nvPr>
        </p:nvSpPr>
        <p:spPr>
          <a:xfrm>
            <a:off x="1023552" y="2068875"/>
            <a:ext cx="8681868" cy="2925107"/>
          </a:xfrm>
        </p:spPr>
        <p:txBody>
          <a:bodyPr/>
          <a:lstStyle/>
          <a:p>
            <a:pPr marL="114300" indent="0">
              <a:lnSpc>
                <a:spcPct val="100000"/>
              </a:lnSpc>
              <a:spcBef>
                <a:spcPts val="0"/>
              </a:spcBef>
              <a:buNone/>
            </a:pPr>
            <a:r>
              <a:rPr lang="en-US" sz="2400" dirty="0"/>
              <a:t>More complex than standard controls</a:t>
            </a:r>
            <a:endParaRPr lang="en-US"/>
          </a:p>
          <a:p>
            <a:pPr marL="114300" indent="0">
              <a:lnSpc>
                <a:spcPct val="100000"/>
              </a:lnSpc>
              <a:spcBef>
                <a:spcPts val="0"/>
              </a:spcBef>
              <a:buNone/>
            </a:pPr>
            <a:endParaRPr lang="en-US" sz="2400" dirty="0"/>
          </a:p>
          <a:p>
            <a:pPr marL="114300" indent="0">
              <a:lnSpc>
                <a:spcPct val="100000"/>
              </a:lnSpc>
              <a:spcBef>
                <a:spcPts val="0"/>
              </a:spcBef>
              <a:buNone/>
            </a:pPr>
            <a:endParaRPr lang="en-US" sz="2400" dirty="0"/>
          </a:p>
          <a:p>
            <a:pPr marL="114300" indent="0">
              <a:lnSpc>
                <a:spcPct val="100000"/>
              </a:lnSpc>
              <a:spcBef>
                <a:spcPts val="0"/>
              </a:spcBef>
              <a:buNone/>
            </a:pPr>
            <a:r>
              <a:rPr lang="en-US" sz="2400" dirty="0"/>
              <a:t>Appropriate model is necessary to optimize the controller</a:t>
            </a:r>
          </a:p>
          <a:p>
            <a:pPr marL="114300" indent="0">
              <a:lnSpc>
                <a:spcPct val="100000"/>
              </a:lnSpc>
              <a:spcBef>
                <a:spcPts val="0"/>
              </a:spcBef>
              <a:buNone/>
            </a:pPr>
            <a:endParaRPr lang="en-US" sz="2400" dirty="0"/>
          </a:p>
          <a:p>
            <a:pPr marL="114300" indent="0">
              <a:lnSpc>
                <a:spcPct val="100000"/>
              </a:lnSpc>
              <a:spcBef>
                <a:spcPts val="0"/>
              </a:spcBef>
              <a:buNone/>
            </a:pPr>
            <a:endParaRPr lang="en-US" sz="2400" dirty="0"/>
          </a:p>
          <a:p>
            <a:pPr marL="114300" indent="0">
              <a:lnSpc>
                <a:spcPct val="100000"/>
              </a:lnSpc>
              <a:spcBef>
                <a:spcPts val="0"/>
              </a:spcBef>
              <a:buNone/>
            </a:pPr>
            <a:r>
              <a:rPr lang="en-US" sz="2400"/>
              <a:t>Relatively heavy computing</a:t>
            </a:r>
            <a:r>
              <a:rPr lang="en-US" sz="2400" dirty="0"/>
              <a:t> power required</a:t>
            </a:r>
          </a:p>
        </p:txBody>
      </p:sp>
      <p:sp>
        <p:nvSpPr>
          <p:cNvPr id="4" name="Slide Number Placeholder 3">
            <a:extLst>
              <a:ext uri="{FF2B5EF4-FFF2-40B4-BE49-F238E27FC236}">
                <a16:creationId xmlns:a16="http://schemas.microsoft.com/office/drawing/2014/main" id="{14BCD9D1-3C02-4EBA-BA2F-95039530C3C3}"/>
              </a:ext>
            </a:extLst>
          </p:cNvPr>
          <p:cNvSpPr>
            <a:spLocks noGrp="1"/>
          </p:cNvSpPr>
          <p:nvPr>
            <p:ph type="sldNum" idx="12"/>
          </p:nvPr>
        </p:nvSpPr>
        <p:spPr/>
        <p:txBody>
          <a:bodyPr/>
          <a:lstStyle/>
          <a:p>
            <a:pPr marL="0" lvl="0" indent="0" algn="r" rtl="0">
              <a:spcBef>
                <a:spcPts val="0"/>
              </a:spcBef>
              <a:spcAft>
                <a:spcPts val="0"/>
              </a:spcAft>
              <a:buNone/>
            </a:pPr>
            <a:r>
              <a:rPr lang="en-US" dirty="0"/>
              <a:t>12</a:t>
            </a:r>
          </a:p>
        </p:txBody>
      </p:sp>
      <p:sp>
        <p:nvSpPr>
          <p:cNvPr id="5" name="Text Placeholder 4">
            <a:extLst>
              <a:ext uri="{FF2B5EF4-FFF2-40B4-BE49-F238E27FC236}">
                <a16:creationId xmlns:a16="http://schemas.microsoft.com/office/drawing/2014/main" id="{8EE18C7B-2DF5-4AA9-A9B6-48BF67C9558E}"/>
              </a:ext>
            </a:extLst>
          </p:cNvPr>
          <p:cNvSpPr>
            <a:spLocks noGrp="1"/>
          </p:cNvSpPr>
          <p:nvPr>
            <p:ph type="body" idx="2"/>
          </p:nvPr>
        </p:nvSpPr>
        <p:spPr>
          <a:xfrm>
            <a:off x="10372502" y="5588006"/>
            <a:ext cx="1935747" cy="310896"/>
          </a:xfrm>
        </p:spPr>
        <p:txBody>
          <a:bodyPr/>
          <a:lstStyle/>
          <a:p>
            <a:pPr marL="0" indent="0">
              <a:lnSpc>
                <a:spcPct val="100000"/>
              </a:lnSpc>
              <a:spcBef>
                <a:spcPts val="0"/>
              </a:spcBef>
            </a:pPr>
            <a:r>
              <a:rPr lang="en-US"/>
              <a:t>Patrick Marlatt</a:t>
            </a:r>
          </a:p>
          <a:p>
            <a:endParaRPr lang="en-US"/>
          </a:p>
        </p:txBody>
      </p:sp>
      <p:pic>
        <p:nvPicPr>
          <p:cNvPr id="6" name="Graphic 6" descr="Empty battery with solid fill">
            <a:extLst>
              <a:ext uri="{FF2B5EF4-FFF2-40B4-BE49-F238E27FC236}">
                <a16:creationId xmlns:a16="http://schemas.microsoft.com/office/drawing/2014/main" id="{9D7378B9-AC85-46E1-ADB4-B516B8590F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437228" y="4178791"/>
            <a:ext cx="700686" cy="714054"/>
          </a:xfrm>
          <a:prstGeom prst="rect">
            <a:avLst/>
          </a:prstGeom>
        </p:spPr>
      </p:pic>
      <p:pic>
        <p:nvPicPr>
          <p:cNvPr id="7" name="Graphic 7" descr="Drawing Figure with solid fill">
            <a:extLst>
              <a:ext uri="{FF2B5EF4-FFF2-40B4-BE49-F238E27FC236}">
                <a16:creationId xmlns:a16="http://schemas.microsoft.com/office/drawing/2014/main" id="{5847476E-7ED9-4553-9EC0-7843B5094BB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7485" y="3073095"/>
            <a:ext cx="709898" cy="706829"/>
          </a:xfrm>
          <a:prstGeom prst="rect">
            <a:avLst/>
          </a:prstGeom>
        </p:spPr>
      </p:pic>
      <p:pic>
        <p:nvPicPr>
          <p:cNvPr id="8" name="Graphic 8" descr="Thought with solid fill">
            <a:extLst>
              <a:ext uri="{FF2B5EF4-FFF2-40B4-BE49-F238E27FC236}">
                <a16:creationId xmlns:a16="http://schemas.microsoft.com/office/drawing/2014/main" id="{037F9130-B770-4459-9952-7F890EA5246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33757" y="1814030"/>
            <a:ext cx="704841" cy="707912"/>
          </a:xfrm>
          <a:prstGeom prst="rect">
            <a:avLst/>
          </a:prstGeom>
        </p:spPr>
      </p:pic>
    </p:spTree>
    <p:extLst>
      <p:ext uri="{BB962C8B-B14F-4D97-AF65-F5344CB8AC3E}">
        <p14:creationId xmlns:p14="http://schemas.microsoft.com/office/powerpoint/2010/main" val="825296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542C4-D8D2-4331-9974-F0C568A1E51D}"/>
              </a:ext>
            </a:extLst>
          </p:cNvPr>
          <p:cNvSpPr>
            <a:spLocks noGrp="1"/>
          </p:cNvSpPr>
          <p:nvPr>
            <p:ph type="title"/>
          </p:nvPr>
        </p:nvSpPr>
        <p:spPr/>
        <p:txBody>
          <a:bodyPr/>
          <a:lstStyle/>
          <a:p>
            <a:r>
              <a:rPr lang="en-US"/>
              <a:t>MPC Components</a:t>
            </a:r>
          </a:p>
        </p:txBody>
      </p:sp>
      <p:sp>
        <p:nvSpPr>
          <p:cNvPr id="3" name="Slide Number Placeholder 2">
            <a:extLst>
              <a:ext uri="{FF2B5EF4-FFF2-40B4-BE49-F238E27FC236}">
                <a16:creationId xmlns:a16="http://schemas.microsoft.com/office/drawing/2014/main" id="{B578DB1A-B0F8-406E-A194-0219A09B5D48}"/>
              </a:ext>
            </a:extLst>
          </p:cNvPr>
          <p:cNvSpPr>
            <a:spLocks noGrp="1"/>
          </p:cNvSpPr>
          <p:nvPr>
            <p:ph type="sldNum" idx="12"/>
          </p:nvPr>
        </p:nvSpPr>
        <p:spPr/>
        <p:txBody>
          <a:bodyPr/>
          <a:lstStyle/>
          <a:p>
            <a:pPr marL="0" lvl="0" indent="0" algn="r" rtl="0">
              <a:spcBef>
                <a:spcPts val="0"/>
              </a:spcBef>
              <a:spcAft>
                <a:spcPts val="0"/>
              </a:spcAft>
              <a:buNone/>
            </a:pPr>
            <a:r>
              <a:rPr lang="en-US"/>
              <a:t>13</a:t>
            </a:r>
            <a:endParaRPr lang="en-US" dirty="0"/>
          </a:p>
        </p:txBody>
      </p:sp>
      <p:sp>
        <p:nvSpPr>
          <p:cNvPr id="4" name="Text Placeholder 3">
            <a:extLst>
              <a:ext uri="{FF2B5EF4-FFF2-40B4-BE49-F238E27FC236}">
                <a16:creationId xmlns:a16="http://schemas.microsoft.com/office/drawing/2014/main" id="{D7D4E183-C56F-471E-91D7-E0566D22C88B}"/>
              </a:ext>
            </a:extLst>
          </p:cNvPr>
          <p:cNvSpPr>
            <a:spLocks noGrp="1"/>
          </p:cNvSpPr>
          <p:nvPr>
            <p:ph type="body" idx="1"/>
          </p:nvPr>
        </p:nvSpPr>
        <p:spPr>
          <a:xfrm>
            <a:off x="10373497" y="5559912"/>
            <a:ext cx="1828800" cy="310896"/>
          </a:xfrm>
        </p:spPr>
        <p:txBody>
          <a:bodyPr/>
          <a:lstStyle/>
          <a:p>
            <a:pPr marL="0" indent="0">
              <a:lnSpc>
                <a:spcPct val="100000"/>
              </a:lnSpc>
              <a:spcBef>
                <a:spcPts val="0"/>
              </a:spcBef>
            </a:pPr>
            <a:r>
              <a:rPr lang="en-US"/>
              <a:t>Austin </a:t>
            </a:r>
            <a:r>
              <a:rPr lang="en-US" err="1"/>
              <a:t>LaFever</a:t>
            </a:r>
          </a:p>
          <a:p>
            <a:endParaRPr lang="en-US"/>
          </a:p>
        </p:txBody>
      </p:sp>
      <p:sp>
        <p:nvSpPr>
          <p:cNvPr id="5" name="Rectangle 4">
            <a:extLst>
              <a:ext uri="{FF2B5EF4-FFF2-40B4-BE49-F238E27FC236}">
                <a16:creationId xmlns:a16="http://schemas.microsoft.com/office/drawing/2014/main" id="{CFEFC7CC-1B00-4EC8-866D-D6833C981FDF}"/>
              </a:ext>
            </a:extLst>
          </p:cNvPr>
          <p:cNvSpPr/>
          <p:nvPr/>
        </p:nvSpPr>
        <p:spPr>
          <a:xfrm>
            <a:off x="781049" y="1638299"/>
            <a:ext cx="1091043" cy="6494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cs typeface="Arial"/>
              </a:rPr>
              <a:t>Throttle</a:t>
            </a:r>
            <a:endParaRPr lang="en-US"/>
          </a:p>
        </p:txBody>
      </p:sp>
      <p:sp>
        <p:nvSpPr>
          <p:cNvPr id="6" name="Rectangle 5">
            <a:extLst>
              <a:ext uri="{FF2B5EF4-FFF2-40B4-BE49-F238E27FC236}">
                <a16:creationId xmlns:a16="http://schemas.microsoft.com/office/drawing/2014/main" id="{FC1F9266-E89D-4A56-88D3-0011E21B480F}"/>
              </a:ext>
            </a:extLst>
          </p:cNvPr>
          <p:cNvSpPr/>
          <p:nvPr/>
        </p:nvSpPr>
        <p:spPr>
          <a:xfrm>
            <a:off x="807026" y="3525981"/>
            <a:ext cx="1091045" cy="7187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cs typeface="Arial"/>
              </a:rPr>
              <a:t>Wastegate</a:t>
            </a:r>
            <a:endParaRPr lang="en-US"/>
          </a:p>
        </p:txBody>
      </p:sp>
      <p:sp>
        <p:nvSpPr>
          <p:cNvPr id="7" name="Rectangle 6">
            <a:extLst>
              <a:ext uri="{FF2B5EF4-FFF2-40B4-BE49-F238E27FC236}">
                <a16:creationId xmlns:a16="http://schemas.microsoft.com/office/drawing/2014/main" id="{886A8074-8705-47F6-9C3E-CCF6D49FD339}"/>
              </a:ext>
            </a:extLst>
          </p:cNvPr>
          <p:cNvSpPr/>
          <p:nvPr/>
        </p:nvSpPr>
        <p:spPr>
          <a:xfrm>
            <a:off x="3703492" y="2240107"/>
            <a:ext cx="2424544" cy="874568"/>
          </a:xfrm>
          <a:prstGeom prst="rect">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cs typeface="Arial"/>
              </a:rPr>
              <a:t>Optimizer</a:t>
            </a:r>
            <a:endParaRPr lang="en-US"/>
          </a:p>
        </p:txBody>
      </p:sp>
      <p:sp>
        <p:nvSpPr>
          <p:cNvPr id="8" name="Rectangle 7">
            <a:extLst>
              <a:ext uri="{FF2B5EF4-FFF2-40B4-BE49-F238E27FC236}">
                <a16:creationId xmlns:a16="http://schemas.microsoft.com/office/drawing/2014/main" id="{D940457F-8894-41C5-9BF7-2439F7E0E868}"/>
              </a:ext>
            </a:extLst>
          </p:cNvPr>
          <p:cNvSpPr/>
          <p:nvPr/>
        </p:nvSpPr>
        <p:spPr>
          <a:xfrm>
            <a:off x="3699163" y="4435186"/>
            <a:ext cx="2424544" cy="926522"/>
          </a:xfrm>
          <a:prstGeom prst="rect">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cs typeface="Arial"/>
              </a:rPr>
              <a:t>Plant Model</a:t>
            </a:r>
            <a:endParaRPr lang="en-US"/>
          </a:p>
        </p:txBody>
      </p:sp>
      <p:sp>
        <p:nvSpPr>
          <p:cNvPr id="9" name="Rectangle: Rounded Corners 8">
            <a:extLst>
              <a:ext uri="{FF2B5EF4-FFF2-40B4-BE49-F238E27FC236}">
                <a16:creationId xmlns:a16="http://schemas.microsoft.com/office/drawing/2014/main" id="{7A7661E3-B530-4CC5-9683-3E390159560D}"/>
              </a:ext>
            </a:extLst>
          </p:cNvPr>
          <p:cNvSpPr/>
          <p:nvPr/>
        </p:nvSpPr>
        <p:spPr>
          <a:xfrm>
            <a:off x="3417742" y="2101561"/>
            <a:ext cx="2935432" cy="344631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42DE9AA2-118C-44F7-AA6A-0F6408D03C83}"/>
              </a:ext>
            </a:extLst>
          </p:cNvPr>
          <p:cNvSpPr/>
          <p:nvPr/>
        </p:nvSpPr>
        <p:spPr>
          <a:xfrm rot="2100000">
            <a:off x="2203773" y="2000387"/>
            <a:ext cx="978477" cy="484909"/>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7D021F78-1AB4-4919-BB89-52B9C7966F2B}"/>
              </a:ext>
            </a:extLst>
          </p:cNvPr>
          <p:cNvSpPr/>
          <p:nvPr/>
        </p:nvSpPr>
        <p:spPr>
          <a:xfrm rot="-2220000">
            <a:off x="2286034" y="3095763"/>
            <a:ext cx="978477" cy="484909"/>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CC9892E-B65D-4EE5-BF86-7A2C37009387}"/>
              </a:ext>
            </a:extLst>
          </p:cNvPr>
          <p:cNvSpPr/>
          <p:nvPr/>
        </p:nvSpPr>
        <p:spPr>
          <a:xfrm>
            <a:off x="7509163" y="2244435"/>
            <a:ext cx="1428749" cy="8139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cs typeface="Arial"/>
              </a:rPr>
              <a:t>Plant</a:t>
            </a:r>
            <a:endParaRPr lang="en-US"/>
          </a:p>
        </p:txBody>
      </p:sp>
      <p:sp>
        <p:nvSpPr>
          <p:cNvPr id="14" name="Arrow: Down 13">
            <a:extLst>
              <a:ext uri="{FF2B5EF4-FFF2-40B4-BE49-F238E27FC236}">
                <a16:creationId xmlns:a16="http://schemas.microsoft.com/office/drawing/2014/main" id="{A4648824-0DA5-4278-A7D9-2C38FCD4B90A}"/>
              </a:ext>
            </a:extLst>
          </p:cNvPr>
          <p:cNvSpPr/>
          <p:nvPr/>
        </p:nvSpPr>
        <p:spPr>
          <a:xfrm>
            <a:off x="3948683" y="3268841"/>
            <a:ext cx="484909" cy="978477"/>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Up 14">
            <a:extLst>
              <a:ext uri="{FF2B5EF4-FFF2-40B4-BE49-F238E27FC236}">
                <a16:creationId xmlns:a16="http://schemas.microsoft.com/office/drawing/2014/main" id="{49E44444-1AAF-4B5D-9EDD-8426224D4F5F}"/>
              </a:ext>
            </a:extLst>
          </p:cNvPr>
          <p:cNvSpPr/>
          <p:nvPr/>
        </p:nvSpPr>
        <p:spPr>
          <a:xfrm>
            <a:off x="5234558" y="3273170"/>
            <a:ext cx="484909" cy="978477"/>
          </a:xfrm>
          <a:prstGeom prs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D0F71F0B-427A-4A52-86B8-6404F7D1D202}"/>
              </a:ext>
            </a:extLst>
          </p:cNvPr>
          <p:cNvSpPr/>
          <p:nvPr/>
        </p:nvSpPr>
        <p:spPr>
          <a:xfrm>
            <a:off x="6438067" y="2485296"/>
            <a:ext cx="978477" cy="484909"/>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Down 16">
            <a:extLst>
              <a:ext uri="{FF2B5EF4-FFF2-40B4-BE49-F238E27FC236}">
                <a16:creationId xmlns:a16="http://schemas.microsoft.com/office/drawing/2014/main" id="{EF6A4A39-A864-4446-A70F-0593799F71EB}"/>
              </a:ext>
            </a:extLst>
          </p:cNvPr>
          <p:cNvSpPr/>
          <p:nvPr/>
        </p:nvSpPr>
        <p:spPr>
          <a:xfrm>
            <a:off x="7927536" y="3143283"/>
            <a:ext cx="484909" cy="1904999"/>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Left 17">
            <a:extLst>
              <a:ext uri="{FF2B5EF4-FFF2-40B4-BE49-F238E27FC236}">
                <a16:creationId xmlns:a16="http://schemas.microsoft.com/office/drawing/2014/main" id="{3A93ECCB-897E-43DD-9153-A91D2D5172BF}"/>
              </a:ext>
            </a:extLst>
          </p:cNvPr>
          <p:cNvSpPr/>
          <p:nvPr/>
        </p:nvSpPr>
        <p:spPr>
          <a:xfrm>
            <a:off x="6412091" y="4676047"/>
            <a:ext cx="1324840" cy="484909"/>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7ECE20A-4FE7-4F93-9B19-B9C37C241AA3}"/>
              </a:ext>
            </a:extLst>
          </p:cNvPr>
          <p:cNvSpPr/>
          <p:nvPr/>
        </p:nvSpPr>
        <p:spPr>
          <a:xfrm>
            <a:off x="10349345" y="1092777"/>
            <a:ext cx="1264226" cy="8139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cs typeface="Arial"/>
              </a:rPr>
              <a:t>Torque</a:t>
            </a:r>
            <a:endParaRPr lang="en-US"/>
          </a:p>
        </p:txBody>
      </p:sp>
      <p:sp>
        <p:nvSpPr>
          <p:cNvPr id="20" name="Rectangle 19">
            <a:extLst>
              <a:ext uri="{FF2B5EF4-FFF2-40B4-BE49-F238E27FC236}">
                <a16:creationId xmlns:a16="http://schemas.microsoft.com/office/drawing/2014/main" id="{0DCC8B60-AC55-4CBF-A9BA-61908DD9261E}"/>
              </a:ext>
            </a:extLst>
          </p:cNvPr>
          <p:cNvSpPr/>
          <p:nvPr/>
        </p:nvSpPr>
        <p:spPr>
          <a:xfrm>
            <a:off x="10353674" y="2335356"/>
            <a:ext cx="1264226" cy="8659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Arial"/>
              </a:rPr>
              <a:t>Manifold Absolute Pressure</a:t>
            </a:r>
            <a:endParaRPr lang="en-US"/>
          </a:p>
        </p:txBody>
      </p:sp>
      <p:sp>
        <p:nvSpPr>
          <p:cNvPr id="21" name="Rectangle 20">
            <a:extLst>
              <a:ext uri="{FF2B5EF4-FFF2-40B4-BE49-F238E27FC236}">
                <a16:creationId xmlns:a16="http://schemas.microsoft.com/office/drawing/2014/main" id="{5ECDC5B3-1041-473F-B81A-4FBA9C1D1AE3}"/>
              </a:ext>
            </a:extLst>
          </p:cNvPr>
          <p:cNvSpPr/>
          <p:nvPr/>
        </p:nvSpPr>
        <p:spPr>
          <a:xfrm>
            <a:off x="10366663" y="3660453"/>
            <a:ext cx="1290203" cy="8659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Arial"/>
              </a:rPr>
              <a:t>Brake Specific Fuel Consumption</a:t>
            </a:r>
          </a:p>
        </p:txBody>
      </p:sp>
      <p:sp>
        <p:nvSpPr>
          <p:cNvPr id="22" name="Arrow: Right 21">
            <a:extLst>
              <a:ext uri="{FF2B5EF4-FFF2-40B4-BE49-F238E27FC236}">
                <a16:creationId xmlns:a16="http://schemas.microsoft.com/office/drawing/2014/main" id="{7FBBC624-FF8E-4E60-BA88-2066542769D8}"/>
              </a:ext>
            </a:extLst>
          </p:cNvPr>
          <p:cNvSpPr/>
          <p:nvPr/>
        </p:nvSpPr>
        <p:spPr>
          <a:xfrm rot="-1320000">
            <a:off x="9031465" y="1718967"/>
            <a:ext cx="1264227" cy="484909"/>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Right 22">
            <a:extLst>
              <a:ext uri="{FF2B5EF4-FFF2-40B4-BE49-F238E27FC236}">
                <a16:creationId xmlns:a16="http://schemas.microsoft.com/office/drawing/2014/main" id="{1F4A9455-EDEB-419B-A0ED-55252A78F75A}"/>
              </a:ext>
            </a:extLst>
          </p:cNvPr>
          <p:cNvSpPr/>
          <p:nvPr/>
        </p:nvSpPr>
        <p:spPr>
          <a:xfrm>
            <a:off x="9052841" y="2514639"/>
            <a:ext cx="1264227" cy="4589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Right 23">
            <a:extLst>
              <a:ext uri="{FF2B5EF4-FFF2-40B4-BE49-F238E27FC236}">
                <a16:creationId xmlns:a16="http://schemas.microsoft.com/office/drawing/2014/main" id="{ADBE879D-A467-4CD5-848E-D58ADA96591F}"/>
              </a:ext>
            </a:extLst>
          </p:cNvPr>
          <p:cNvSpPr/>
          <p:nvPr/>
        </p:nvSpPr>
        <p:spPr>
          <a:xfrm rot="2160000">
            <a:off x="8857184" y="3433283"/>
            <a:ext cx="1549977" cy="49356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ED303CC-C012-46D7-998C-1AD220E4E4C3}"/>
              </a:ext>
            </a:extLst>
          </p:cNvPr>
          <p:cNvSpPr txBox="1"/>
          <p:nvPr/>
        </p:nvSpPr>
        <p:spPr>
          <a:xfrm>
            <a:off x="4135582" y="1814946"/>
            <a:ext cx="274319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MPC Controller</a:t>
            </a:r>
          </a:p>
        </p:txBody>
      </p:sp>
    </p:spTree>
    <p:extLst>
      <p:ext uri="{BB962C8B-B14F-4D97-AF65-F5344CB8AC3E}">
        <p14:creationId xmlns:p14="http://schemas.microsoft.com/office/powerpoint/2010/main" val="2839657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
          <p:cNvSpPr txBox="1">
            <a:spLocks noGrp="1"/>
          </p:cNvSpPr>
          <p:nvPr>
            <p:ph type="title"/>
          </p:nvPr>
        </p:nvSpPr>
        <p:spPr>
          <a:xfrm>
            <a:off x="831850" y="703194"/>
            <a:ext cx="10515600" cy="1006200"/>
          </a:xfrm>
          <a:prstGeom prst="rect">
            <a:avLst/>
          </a:prstGeom>
          <a:noFill/>
          <a:ln>
            <a:noFill/>
          </a:ln>
        </p:spPr>
        <p:txBody>
          <a:bodyPr spcFirstLastPara="1" wrap="square" lIns="91425" tIns="45700" rIns="91425" bIns="45700" anchor="b" anchorCtr="0">
            <a:normAutofit/>
          </a:bodyPr>
          <a:lstStyle/>
          <a:p>
            <a:r>
              <a:rPr lang="en-US" sz="5000"/>
              <a:t>MPC Terminology</a:t>
            </a:r>
          </a:p>
        </p:txBody>
      </p:sp>
      <p:sp>
        <p:nvSpPr>
          <p:cNvPr id="219" name="Google Shape;219;p4"/>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14</a:t>
            </a:r>
          </a:p>
        </p:txBody>
      </p:sp>
      <p:sp>
        <p:nvSpPr>
          <p:cNvPr id="3" name="TextBox 2"/>
          <p:cNvSpPr txBox="1"/>
          <p:nvPr/>
        </p:nvSpPr>
        <p:spPr>
          <a:xfrm>
            <a:off x="1188458" y="1575598"/>
            <a:ext cx="10230947" cy="3693319"/>
          </a:xfrm>
          <a:prstGeom prst="rect">
            <a:avLst/>
          </a:prstGeom>
          <a:noFill/>
        </p:spPr>
        <p:txBody>
          <a:bodyPr wrap="square" lIns="91440" tIns="45720" rIns="91440" bIns="45720" rtlCol="0" anchor="t">
            <a:spAutoFit/>
          </a:bodyPr>
          <a:lstStyle/>
          <a:p>
            <a:endParaRPr lang="en-US"/>
          </a:p>
          <a:p>
            <a:r>
              <a:rPr lang="en-US" sz="2200" u="sng"/>
              <a:t>Control Objective</a:t>
            </a:r>
            <a:r>
              <a:rPr lang="en-US" sz="2200"/>
              <a:t> = </a:t>
            </a:r>
            <a:r>
              <a:rPr lang="en-US" sz="2200">
                <a:solidFill>
                  <a:schemeClr val="tx1"/>
                </a:solidFill>
              </a:rPr>
              <a:t>The desired outcome of the controlled system</a:t>
            </a:r>
          </a:p>
          <a:p>
            <a:endParaRPr lang="en-US" sz="2200">
              <a:solidFill>
                <a:schemeClr val="tx1"/>
              </a:solidFill>
            </a:endParaRPr>
          </a:p>
          <a:p>
            <a:r>
              <a:rPr lang="en-US" sz="2200" u="sng"/>
              <a:t>Controller Sample Time</a:t>
            </a:r>
            <a:r>
              <a:rPr lang="en-US" sz="2200"/>
              <a:t> = Length of </a:t>
            </a:r>
            <a:r>
              <a:rPr lang="en-US" sz="2200" err="1"/>
              <a:t>timesteps</a:t>
            </a:r>
            <a:r>
              <a:rPr lang="en-US" sz="2200"/>
              <a:t> of prediction</a:t>
            </a:r>
          </a:p>
          <a:p>
            <a:endParaRPr lang="en-US" sz="2200">
              <a:solidFill>
                <a:schemeClr val="tx1"/>
              </a:solidFill>
            </a:endParaRPr>
          </a:p>
          <a:p>
            <a:r>
              <a:rPr lang="en-US" sz="2200" u="sng"/>
              <a:t>Prediction Horizon</a:t>
            </a:r>
            <a:r>
              <a:rPr lang="en-US" sz="2200"/>
              <a:t> = How far ahead the model predicts/simulates the future</a:t>
            </a:r>
          </a:p>
          <a:p>
            <a:endParaRPr lang="en-US" sz="2200"/>
          </a:p>
          <a:p>
            <a:r>
              <a:rPr lang="en-US" sz="2200" u="sng"/>
              <a:t>Control Horizon</a:t>
            </a:r>
            <a:r>
              <a:rPr lang="en-US" sz="2200"/>
              <a:t> = </a:t>
            </a:r>
            <a:r>
              <a:rPr lang="en-US" sz="2200">
                <a:solidFill>
                  <a:schemeClr val="tx1"/>
                </a:solidFill>
              </a:rPr>
              <a:t>How far ahead the controller prepares changes to the model in the form of inputs</a:t>
            </a:r>
          </a:p>
          <a:p>
            <a:endParaRPr lang="en-US" sz="2200"/>
          </a:p>
          <a:p>
            <a:r>
              <a:rPr lang="en-US" sz="2200" u="sng"/>
              <a:t>Constraints</a:t>
            </a:r>
            <a:r>
              <a:rPr lang="en-US" sz="2200"/>
              <a:t> = Upper and/or lower boundaries to prevent unwanted outcomes</a:t>
            </a:r>
          </a:p>
        </p:txBody>
      </p:sp>
      <p:sp>
        <p:nvSpPr>
          <p:cNvPr id="2" name="Google Shape;205;p3">
            <a:extLst>
              <a:ext uri="{FF2B5EF4-FFF2-40B4-BE49-F238E27FC236}">
                <a16:creationId xmlns:a16="http://schemas.microsoft.com/office/drawing/2014/main" id="{7682E63D-054D-4900-82F6-C142094246A4}"/>
              </a:ext>
            </a:extLst>
          </p:cNvPr>
          <p:cNvSpPr txBox="1">
            <a:spLocks/>
          </p:cNvSpPr>
          <p:nvPr/>
        </p:nvSpPr>
        <p:spPr>
          <a:xfrm>
            <a:off x="10375075" y="5568903"/>
            <a:ext cx="1828800" cy="31089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Austin </a:t>
            </a:r>
            <a:r>
              <a:rPr lang="en-US" err="1"/>
              <a:t>LaFever</a:t>
            </a:r>
          </a:p>
        </p:txBody>
      </p:sp>
      <p:pic>
        <p:nvPicPr>
          <p:cNvPr id="4" name="Graphic 4" descr="Game controller with solid fill">
            <a:extLst>
              <a:ext uri="{FF2B5EF4-FFF2-40B4-BE49-F238E27FC236}">
                <a16:creationId xmlns:a16="http://schemas.microsoft.com/office/drawing/2014/main" id="{23844A2B-216E-49BC-9855-5C2395E58F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8643" y="1578636"/>
            <a:ext cx="821725" cy="821725"/>
          </a:xfrm>
          <a:prstGeom prst="rect">
            <a:avLst/>
          </a:prstGeom>
        </p:spPr>
      </p:pic>
      <p:pic>
        <p:nvPicPr>
          <p:cNvPr id="6" name="Graphic 6" descr="Stopwatch with solid fill">
            <a:extLst>
              <a:ext uri="{FF2B5EF4-FFF2-40B4-BE49-F238E27FC236}">
                <a16:creationId xmlns:a16="http://schemas.microsoft.com/office/drawing/2014/main" id="{9C0BC148-26BF-426E-8D8F-9A1B2C205F0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8083" y="2301915"/>
            <a:ext cx="821725" cy="801130"/>
          </a:xfrm>
          <a:prstGeom prst="rect">
            <a:avLst/>
          </a:prstGeom>
        </p:spPr>
      </p:pic>
      <p:pic>
        <p:nvPicPr>
          <p:cNvPr id="8" name="Graphic 8" descr="Agriculture outline">
            <a:extLst>
              <a:ext uri="{FF2B5EF4-FFF2-40B4-BE49-F238E27FC236}">
                <a16:creationId xmlns:a16="http://schemas.microsoft.com/office/drawing/2014/main" id="{C8B2DBF5-F304-46C1-9183-4964612ADAF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4621" y="3004339"/>
            <a:ext cx="714778" cy="714778"/>
          </a:xfrm>
          <a:prstGeom prst="rect">
            <a:avLst/>
          </a:prstGeom>
        </p:spPr>
      </p:pic>
      <p:pic>
        <p:nvPicPr>
          <p:cNvPr id="9" name="Graphic 9" descr="Future with solid fill">
            <a:extLst>
              <a:ext uri="{FF2B5EF4-FFF2-40B4-BE49-F238E27FC236}">
                <a16:creationId xmlns:a16="http://schemas.microsoft.com/office/drawing/2014/main" id="{16CA6E44-34A5-4087-8A5E-9ABB2618749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67674" y="3717468"/>
            <a:ext cx="821725" cy="821725"/>
          </a:xfrm>
          <a:prstGeom prst="rect">
            <a:avLst/>
          </a:prstGeom>
        </p:spPr>
      </p:pic>
      <p:pic>
        <p:nvPicPr>
          <p:cNvPr id="12" name="Graphic 12" descr="Construction Barricade with solid fill">
            <a:extLst>
              <a:ext uri="{FF2B5EF4-FFF2-40B4-BE49-F238E27FC236}">
                <a16:creationId xmlns:a16="http://schemas.microsoft.com/office/drawing/2014/main" id="{B7EAADEF-C0BC-45E9-8B1A-3A989F59D73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67674" y="4651470"/>
            <a:ext cx="821725" cy="821725"/>
          </a:xfrm>
          <a:prstGeom prst="rect">
            <a:avLst/>
          </a:prstGeom>
        </p:spPr>
      </p:pic>
    </p:spTree>
    <p:extLst>
      <p:ext uri="{BB962C8B-B14F-4D97-AF65-F5344CB8AC3E}">
        <p14:creationId xmlns:p14="http://schemas.microsoft.com/office/powerpoint/2010/main" val="4125281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
          <p:cNvSpPr txBox="1">
            <a:spLocks noGrp="1"/>
          </p:cNvSpPr>
          <p:nvPr>
            <p:ph type="title"/>
          </p:nvPr>
        </p:nvSpPr>
        <p:spPr>
          <a:xfrm>
            <a:off x="831850" y="703194"/>
            <a:ext cx="10515600" cy="1006200"/>
          </a:xfrm>
          <a:prstGeom prst="rect">
            <a:avLst/>
          </a:prstGeom>
          <a:noFill/>
          <a:ln>
            <a:noFill/>
          </a:ln>
        </p:spPr>
        <p:txBody>
          <a:bodyPr spcFirstLastPara="1" wrap="square" lIns="91425" tIns="45700" rIns="91425" bIns="45700" anchor="b" anchorCtr="0">
            <a:normAutofit/>
          </a:bodyPr>
          <a:lstStyle/>
          <a:p>
            <a:r>
              <a:rPr lang="en-US" sz="5000" dirty="0"/>
              <a:t>MPC Terminology: Sample Time</a:t>
            </a:r>
          </a:p>
        </p:txBody>
      </p:sp>
      <p:sp>
        <p:nvSpPr>
          <p:cNvPr id="219" name="Google Shape;219;p4"/>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dirty="0"/>
              <a:t>15</a:t>
            </a:r>
          </a:p>
        </p:txBody>
      </p:sp>
      <p:sp>
        <p:nvSpPr>
          <p:cNvPr id="2" name="Google Shape;205;p3">
            <a:extLst>
              <a:ext uri="{FF2B5EF4-FFF2-40B4-BE49-F238E27FC236}">
                <a16:creationId xmlns:a16="http://schemas.microsoft.com/office/drawing/2014/main" id="{7682E63D-054D-4900-82F6-C142094246A4}"/>
              </a:ext>
            </a:extLst>
          </p:cNvPr>
          <p:cNvSpPr txBox="1">
            <a:spLocks/>
          </p:cNvSpPr>
          <p:nvPr/>
        </p:nvSpPr>
        <p:spPr>
          <a:xfrm>
            <a:off x="10375075" y="5579200"/>
            <a:ext cx="1828800" cy="31089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a:t>Patrick Marlatt</a:t>
            </a:r>
            <a:endParaRPr lang="en-US" err="1"/>
          </a:p>
        </p:txBody>
      </p:sp>
      <p:sp>
        <p:nvSpPr>
          <p:cNvPr id="4" name="TextBox 3"/>
          <p:cNvSpPr txBox="1"/>
          <p:nvPr/>
        </p:nvSpPr>
        <p:spPr>
          <a:xfrm>
            <a:off x="1077686" y="1894114"/>
            <a:ext cx="10269764" cy="461665"/>
          </a:xfrm>
          <a:prstGeom prst="rect">
            <a:avLst/>
          </a:prstGeom>
          <a:noFill/>
        </p:spPr>
        <p:txBody>
          <a:bodyPr wrap="square" rtlCol="0">
            <a:spAutoFit/>
          </a:bodyPr>
          <a:lstStyle/>
          <a:p>
            <a:r>
              <a:rPr lang="en-US" sz="2400" dirty="0"/>
              <a:t>Sample Time: Rate at </a:t>
            </a:r>
            <a:r>
              <a:rPr lang="en-US" sz="2400"/>
              <a:t>which the controller executes the control algorithm</a:t>
            </a:r>
            <a:endParaRPr lang="en-US" sz="2400" dirty="0"/>
          </a:p>
        </p:txBody>
      </p:sp>
      <p:sp>
        <p:nvSpPr>
          <p:cNvPr id="5" name="TextBox 4"/>
          <p:cNvSpPr txBox="1"/>
          <p:nvPr/>
        </p:nvSpPr>
        <p:spPr>
          <a:xfrm>
            <a:off x="511008" y="2640551"/>
            <a:ext cx="3005364" cy="461665"/>
          </a:xfrm>
          <a:prstGeom prst="rect">
            <a:avLst/>
          </a:prstGeom>
          <a:noFill/>
        </p:spPr>
        <p:txBody>
          <a:bodyPr wrap="square" rtlCol="0">
            <a:spAutoFit/>
          </a:bodyPr>
          <a:lstStyle/>
          <a:p>
            <a:r>
              <a:rPr lang="en-US" sz="2400" dirty="0"/>
              <a:t>Too Large</a:t>
            </a:r>
          </a:p>
        </p:txBody>
      </p:sp>
      <p:sp>
        <p:nvSpPr>
          <p:cNvPr id="8" name="TextBox 7"/>
          <p:cNvSpPr txBox="1"/>
          <p:nvPr/>
        </p:nvSpPr>
        <p:spPr>
          <a:xfrm>
            <a:off x="551114" y="4373039"/>
            <a:ext cx="3005364" cy="461665"/>
          </a:xfrm>
          <a:prstGeom prst="rect">
            <a:avLst/>
          </a:prstGeom>
          <a:noFill/>
        </p:spPr>
        <p:txBody>
          <a:bodyPr wrap="square" rtlCol="0">
            <a:spAutoFit/>
          </a:bodyPr>
          <a:lstStyle/>
          <a:p>
            <a:r>
              <a:rPr lang="en-US" sz="2400" dirty="0"/>
              <a:t>Too Small</a:t>
            </a:r>
          </a:p>
        </p:txBody>
      </p:sp>
      <p:sp>
        <p:nvSpPr>
          <p:cNvPr id="9" name="TextBox 8"/>
          <p:cNvSpPr txBox="1"/>
          <p:nvPr/>
        </p:nvSpPr>
        <p:spPr>
          <a:xfrm>
            <a:off x="7445911" y="2539956"/>
            <a:ext cx="3843564" cy="830997"/>
          </a:xfrm>
          <a:prstGeom prst="rect">
            <a:avLst/>
          </a:prstGeom>
          <a:noFill/>
        </p:spPr>
        <p:txBody>
          <a:bodyPr wrap="square" rtlCol="0">
            <a:spAutoFit/>
          </a:bodyPr>
          <a:lstStyle/>
          <a:p>
            <a:r>
              <a:rPr lang="en-US" sz="2400"/>
              <a:t>General </a:t>
            </a:r>
            <a:r>
              <a:rPr lang="en-US" sz="2400" dirty="0"/>
              <a:t>Design </a:t>
            </a:r>
            <a:r>
              <a:rPr lang="en-US" sz="2400"/>
              <a:t>Recommendations</a:t>
            </a:r>
            <a:endParaRPr lang="en-US" sz="2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994" y="2645993"/>
            <a:ext cx="3903169" cy="1454768"/>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8109" y="4370414"/>
            <a:ext cx="3914148" cy="1443788"/>
          </a:xfrm>
          <a:prstGeom prst="rect">
            <a:avLst/>
          </a:prstGeom>
        </p:spPr>
      </p:pic>
      <p:grpSp>
        <p:nvGrpSpPr>
          <p:cNvPr id="36" name="Group 35"/>
          <p:cNvGrpSpPr/>
          <p:nvPr/>
        </p:nvGrpSpPr>
        <p:grpSpPr>
          <a:xfrm>
            <a:off x="7656163" y="3437977"/>
            <a:ext cx="2944678" cy="1968284"/>
            <a:chOff x="7656163" y="3437977"/>
            <a:chExt cx="2944678" cy="1968284"/>
          </a:xfrm>
        </p:grpSpPr>
        <p:cxnSp>
          <p:nvCxnSpPr>
            <p:cNvPr id="12" name="Straight Arrow Connector 11"/>
            <p:cNvCxnSpPr/>
            <p:nvPr/>
          </p:nvCxnSpPr>
          <p:spPr>
            <a:xfrm>
              <a:off x="7656163" y="5406261"/>
              <a:ext cx="294467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7656163" y="3437977"/>
              <a:ext cx="0" cy="19682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7656163" y="3956926"/>
              <a:ext cx="2464230" cy="7488"/>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p:nvPr/>
          </p:nvSpPr>
          <p:spPr>
            <a:xfrm>
              <a:off x="7656163" y="3729027"/>
              <a:ext cx="2789695" cy="1664383"/>
            </a:xfrm>
            <a:custGeom>
              <a:avLst/>
              <a:gdLst>
                <a:gd name="connsiteX0" fmla="*/ 0 w 2789695"/>
                <a:gd name="connsiteY0" fmla="*/ 1664383 h 1664383"/>
                <a:gd name="connsiteX1" fmla="*/ 433952 w 2789695"/>
                <a:gd name="connsiteY1" fmla="*/ 1245929 h 1664383"/>
                <a:gd name="connsiteX2" fmla="*/ 743918 w 2789695"/>
                <a:gd name="connsiteY2" fmla="*/ 780980 h 1664383"/>
                <a:gd name="connsiteX3" fmla="*/ 1038386 w 2789695"/>
                <a:gd name="connsiteY3" fmla="*/ 409020 h 1664383"/>
                <a:gd name="connsiteX4" fmla="*/ 1441342 w 2789695"/>
                <a:gd name="connsiteY4" fmla="*/ 6065 h 1664383"/>
                <a:gd name="connsiteX5" fmla="*/ 1828800 w 2789695"/>
                <a:gd name="connsiteY5" fmla="*/ 176546 h 1664383"/>
                <a:gd name="connsiteX6" fmla="*/ 2185261 w 2789695"/>
                <a:gd name="connsiteY6" fmla="*/ 316031 h 1664383"/>
                <a:gd name="connsiteX7" fmla="*/ 2402237 w 2789695"/>
                <a:gd name="connsiteY7" fmla="*/ 223041 h 1664383"/>
                <a:gd name="connsiteX8" fmla="*/ 2557220 w 2789695"/>
                <a:gd name="connsiteY8" fmla="*/ 207542 h 1664383"/>
                <a:gd name="connsiteX9" fmla="*/ 2789695 w 2789695"/>
                <a:gd name="connsiteY9" fmla="*/ 223041 h 1664383"/>
                <a:gd name="connsiteX10" fmla="*/ 2789695 w 2789695"/>
                <a:gd name="connsiteY10" fmla="*/ 223041 h 1664383"/>
                <a:gd name="connsiteX11" fmla="*/ 2789695 w 2789695"/>
                <a:gd name="connsiteY11" fmla="*/ 223041 h 1664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9695" h="1664383">
                  <a:moveTo>
                    <a:pt x="0" y="1664383"/>
                  </a:moveTo>
                  <a:cubicBezTo>
                    <a:pt x="154983" y="1528773"/>
                    <a:pt x="309966" y="1393163"/>
                    <a:pt x="433952" y="1245929"/>
                  </a:cubicBezTo>
                  <a:cubicBezTo>
                    <a:pt x="557938" y="1098695"/>
                    <a:pt x="643179" y="920465"/>
                    <a:pt x="743918" y="780980"/>
                  </a:cubicBezTo>
                  <a:cubicBezTo>
                    <a:pt x="844657" y="641495"/>
                    <a:pt x="922149" y="538172"/>
                    <a:pt x="1038386" y="409020"/>
                  </a:cubicBezTo>
                  <a:cubicBezTo>
                    <a:pt x="1154623" y="279868"/>
                    <a:pt x="1309606" y="44811"/>
                    <a:pt x="1441342" y="6065"/>
                  </a:cubicBezTo>
                  <a:cubicBezTo>
                    <a:pt x="1573078" y="-32681"/>
                    <a:pt x="1704814" y="124885"/>
                    <a:pt x="1828800" y="176546"/>
                  </a:cubicBezTo>
                  <a:cubicBezTo>
                    <a:pt x="1952786" y="228207"/>
                    <a:pt x="2089688" y="308282"/>
                    <a:pt x="2185261" y="316031"/>
                  </a:cubicBezTo>
                  <a:cubicBezTo>
                    <a:pt x="2280834" y="323780"/>
                    <a:pt x="2340244" y="241122"/>
                    <a:pt x="2402237" y="223041"/>
                  </a:cubicBezTo>
                  <a:cubicBezTo>
                    <a:pt x="2464230" y="204960"/>
                    <a:pt x="2492644" y="207542"/>
                    <a:pt x="2557220" y="207542"/>
                  </a:cubicBezTo>
                  <a:cubicBezTo>
                    <a:pt x="2621796" y="207542"/>
                    <a:pt x="2789695" y="223041"/>
                    <a:pt x="2789695" y="223041"/>
                  </a:cubicBezTo>
                  <a:lnTo>
                    <a:pt x="2789695" y="223041"/>
                  </a:lnTo>
                  <a:lnTo>
                    <a:pt x="2789695" y="22304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p:cNvSpPr txBox="1"/>
          <p:nvPr/>
        </p:nvSpPr>
        <p:spPr>
          <a:xfrm>
            <a:off x="7039614" y="3977484"/>
            <a:ext cx="553422" cy="307777"/>
          </a:xfrm>
          <a:prstGeom prst="rect">
            <a:avLst/>
          </a:prstGeom>
          <a:noFill/>
        </p:spPr>
        <p:txBody>
          <a:bodyPr wrap="square" rtlCol="0">
            <a:spAutoFit/>
          </a:bodyPr>
          <a:lstStyle/>
          <a:p>
            <a:r>
              <a:rPr lang="en-US"/>
              <a:t>90%</a:t>
            </a:r>
          </a:p>
        </p:txBody>
      </p:sp>
      <p:sp>
        <p:nvSpPr>
          <p:cNvPr id="40" name="TextBox 39"/>
          <p:cNvSpPr txBox="1"/>
          <p:nvPr/>
        </p:nvSpPr>
        <p:spPr>
          <a:xfrm>
            <a:off x="7058719" y="4924113"/>
            <a:ext cx="553422" cy="307777"/>
          </a:xfrm>
          <a:prstGeom prst="rect">
            <a:avLst/>
          </a:prstGeom>
          <a:noFill/>
        </p:spPr>
        <p:txBody>
          <a:bodyPr wrap="square" rtlCol="0">
            <a:spAutoFit/>
          </a:bodyPr>
          <a:lstStyle/>
          <a:p>
            <a:r>
              <a:rPr lang="en-US"/>
              <a:t>10%</a:t>
            </a:r>
          </a:p>
        </p:txBody>
      </p:sp>
      <p:sp>
        <p:nvSpPr>
          <p:cNvPr id="19" name="TextBox 18"/>
          <p:cNvSpPr txBox="1"/>
          <p:nvPr/>
        </p:nvSpPr>
        <p:spPr>
          <a:xfrm>
            <a:off x="7058719" y="3397595"/>
            <a:ext cx="800421" cy="307777"/>
          </a:xfrm>
          <a:prstGeom prst="rect">
            <a:avLst/>
          </a:prstGeom>
          <a:noFill/>
        </p:spPr>
        <p:txBody>
          <a:bodyPr wrap="square" rtlCol="0">
            <a:spAutoFit/>
          </a:bodyPr>
          <a:lstStyle/>
          <a:p>
            <a:r>
              <a:rPr lang="en-US"/>
              <a:t>y(t)</a:t>
            </a:r>
          </a:p>
        </p:txBody>
      </p:sp>
      <p:sp>
        <p:nvSpPr>
          <p:cNvPr id="20" name="TextBox 19"/>
          <p:cNvSpPr txBox="1"/>
          <p:nvPr/>
        </p:nvSpPr>
        <p:spPr>
          <a:xfrm>
            <a:off x="7045700" y="3681458"/>
            <a:ext cx="800421" cy="338554"/>
          </a:xfrm>
          <a:prstGeom prst="rect">
            <a:avLst/>
          </a:prstGeom>
          <a:noFill/>
        </p:spPr>
        <p:txBody>
          <a:bodyPr wrap="square" rtlCol="0">
            <a:spAutoFit/>
          </a:bodyPr>
          <a:lstStyle/>
          <a:p>
            <a:r>
              <a:rPr lang="en-US" sz="1600" err="1"/>
              <a:t>y</a:t>
            </a:r>
            <a:r>
              <a:rPr lang="en-US" sz="1600" baseline="-25000" err="1"/>
              <a:t>final</a:t>
            </a:r>
            <a:endParaRPr lang="en-US" sz="1600"/>
          </a:p>
        </p:txBody>
      </p:sp>
      <p:sp>
        <p:nvSpPr>
          <p:cNvPr id="21" name="TextBox 20"/>
          <p:cNvSpPr txBox="1"/>
          <p:nvPr/>
        </p:nvSpPr>
        <p:spPr>
          <a:xfrm>
            <a:off x="9811190" y="5393410"/>
            <a:ext cx="800421" cy="307777"/>
          </a:xfrm>
          <a:prstGeom prst="rect">
            <a:avLst/>
          </a:prstGeom>
          <a:noFill/>
        </p:spPr>
        <p:txBody>
          <a:bodyPr wrap="square" rtlCol="0">
            <a:spAutoFit/>
          </a:bodyPr>
          <a:lstStyle/>
          <a:p>
            <a:r>
              <a:rPr lang="en-US"/>
              <a:t>Time</a:t>
            </a:r>
          </a:p>
        </p:txBody>
      </p:sp>
      <p:cxnSp>
        <p:nvCxnSpPr>
          <p:cNvPr id="7" name="Straight Connector 6"/>
          <p:cNvCxnSpPr/>
          <p:nvPr/>
        </p:nvCxnSpPr>
        <p:spPr>
          <a:xfrm flipV="1">
            <a:off x="7656163" y="5088194"/>
            <a:ext cx="337463" cy="1001"/>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34" idx="3"/>
          </p:cNvCxnSpPr>
          <p:nvPr/>
        </p:nvCxnSpPr>
        <p:spPr>
          <a:xfrm flipV="1">
            <a:off x="7656163" y="4138047"/>
            <a:ext cx="1038386" cy="5328"/>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34" idx="3"/>
          </p:cNvCxnSpPr>
          <p:nvPr/>
        </p:nvCxnSpPr>
        <p:spPr>
          <a:xfrm>
            <a:off x="8694549" y="4138047"/>
            <a:ext cx="18659" cy="1279018"/>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8491161" y="4396845"/>
            <a:ext cx="2758" cy="1024364"/>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284376" y="4708113"/>
            <a:ext cx="6155" cy="69921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34" idx="2"/>
          </p:cNvCxnSpPr>
          <p:nvPr/>
        </p:nvCxnSpPr>
        <p:spPr>
          <a:xfrm flipH="1">
            <a:off x="8395149" y="4510007"/>
            <a:ext cx="4932" cy="883403"/>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8175356" y="4862146"/>
            <a:ext cx="479" cy="548929"/>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34" idx="1"/>
          </p:cNvCxnSpPr>
          <p:nvPr/>
        </p:nvCxnSpPr>
        <p:spPr>
          <a:xfrm flipH="1">
            <a:off x="8086057" y="4974956"/>
            <a:ext cx="4058" cy="431305"/>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993169" y="5095431"/>
            <a:ext cx="457" cy="31083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8600711" y="4261410"/>
            <a:ext cx="5114" cy="1137871"/>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p:nvPr/>
        </p:nvCxnSpPr>
        <p:spPr>
          <a:xfrm>
            <a:off x="8763791" y="4708113"/>
            <a:ext cx="60390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4" name="TextBox 193"/>
          <p:cNvSpPr txBox="1"/>
          <p:nvPr/>
        </p:nvSpPr>
        <p:spPr>
          <a:xfrm>
            <a:off x="9371376" y="4166419"/>
            <a:ext cx="2345033" cy="1077218"/>
          </a:xfrm>
          <a:prstGeom prst="rect">
            <a:avLst/>
          </a:prstGeom>
          <a:noFill/>
        </p:spPr>
        <p:txBody>
          <a:bodyPr wrap="square" rtlCol="0">
            <a:spAutoFit/>
          </a:bodyPr>
          <a:lstStyle/>
          <a:p>
            <a:r>
              <a:rPr lang="en-US" sz="1600"/>
              <a:t>10 to 20 time samples during 10% to 90% of rise time to steady state response</a:t>
            </a:r>
          </a:p>
        </p:txBody>
      </p:sp>
    </p:spTree>
    <p:extLst>
      <p:ext uri="{BB962C8B-B14F-4D97-AF65-F5344CB8AC3E}">
        <p14:creationId xmlns:p14="http://schemas.microsoft.com/office/powerpoint/2010/main" val="1920415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
          <p:cNvSpPr txBox="1">
            <a:spLocks noGrp="1"/>
          </p:cNvSpPr>
          <p:nvPr>
            <p:ph type="title"/>
          </p:nvPr>
        </p:nvSpPr>
        <p:spPr>
          <a:xfrm>
            <a:off x="822885" y="703194"/>
            <a:ext cx="11241741" cy="1006200"/>
          </a:xfrm>
          <a:prstGeom prst="rect">
            <a:avLst/>
          </a:prstGeom>
          <a:noFill/>
          <a:ln>
            <a:noFill/>
          </a:ln>
        </p:spPr>
        <p:txBody>
          <a:bodyPr spcFirstLastPara="1" wrap="square" lIns="91425" tIns="45700" rIns="91425" bIns="45700" anchor="b" anchorCtr="0">
            <a:normAutofit fontScale="90000"/>
          </a:bodyPr>
          <a:lstStyle/>
          <a:p>
            <a:r>
              <a:rPr lang="en-US" sz="5000" dirty="0"/>
              <a:t>MPC Terminology: Prediction Horizon</a:t>
            </a:r>
            <a:endParaRPr lang="en-US" sz="5000"/>
          </a:p>
        </p:txBody>
      </p:sp>
      <p:sp>
        <p:nvSpPr>
          <p:cNvPr id="219" name="Google Shape;219;p4"/>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dirty="0"/>
              <a:t>16</a:t>
            </a:r>
          </a:p>
        </p:txBody>
      </p:sp>
      <p:sp>
        <p:nvSpPr>
          <p:cNvPr id="2" name="Google Shape;205;p3">
            <a:extLst>
              <a:ext uri="{FF2B5EF4-FFF2-40B4-BE49-F238E27FC236}">
                <a16:creationId xmlns:a16="http://schemas.microsoft.com/office/drawing/2014/main" id="{7682E63D-054D-4900-82F6-C142094246A4}"/>
              </a:ext>
            </a:extLst>
          </p:cNvPr>
          <p:cNvSpPr txBox="1">
            <a:spLocks/>
          </p:cNvSpPr>
          <p:nvPr/>
        </p:nvSpPr>
        <p:spPr>
          <a:xfrm>
            <a:off x="10375075" y="5579200"/>
            <a:ext cx="1828800" cy="31089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a:t>Patrick </a:t>
            </a:r>
            <a:r>
              <a:rPr lang="en-US" err="1"/>
              <a:t>Marlatt</a:t>
            </a:r>
            <a:endParaRPr lang="en-US"/>
          </a:p>
        </p:txBody>
      </p:sp>
      <p:sp>
        <p:nvSpPr>
          <p:cNvPr id="4" name="TextBox 3"/>
          <p:cNvSpPr txBox="1"/>
          <p:nvPr/>
        </p:nvSpPr>
        <p:spPr>
          <a:xfrm>
            <a:off x="1077686" y="1894114"/>
            <a:ext cx="10269764" cy="1123384"/>
          </a:xfrm>
          <a:prstGeom prst="rect">
            <a:avLst/>
          </a:prstGeom>
          <a:noFill/>
        </p:spPr>
        <p:txBody>
          <a:bodyPr wrap="square" lIns="91440" tIns="45720" rIns="91440" bIns="45720" rtlCol="0" anchor="t">
            <a:spAutoFit/>
          </a:bodyPr>
          <a:lstStyle/>
          <a:p>
            <a:r>
              <a:rPr lang="en-US" sz="2400" dirty="0"/>
              <a:t>Prediction</a:t>
            </a:r>
            <a:r>
              <a:rPr lang="en-US" sz="2400"/>
              <a:t> Horizon</a:t>
            </a:r>
            <a:r>
              <a:rPr lang="en-US" sz="2400" dirty="0"/>
              <a:t>: How far into the future the controller makes predictions</a:t>
            </a:r>
          </a:p>
          <a:p>
            <a:endParaRPr lang="en-US" sz="1500"/>
          </a:p>
          <a:p>
            <a:endParaRPr lang="en-US" sz="1200"/>
          </a:p>
          <a:p>
            <a:r>
              <a:rPr lang="en-US" sz="1600"/>
              <a:t>                      (Assuming 5 second stop time)</a:t>
            </a:r>
          </a:p>
        </p:txBody>
      </p:sp>
      <p:sp>
        <p:nvSpPr>
          <p:cNvPr id="5" name="TextBox 4"/>
          <p:cNvSpPr txBox="1"/>
          <p:nvPr/>
        </p:nvSpPr>
        <p:spPr>
          <a:xfrm>
            <a:off x="506173" y="4825569"/>
            <a:ext cx="3005364" cy="461665"/>
          </a:xfrm>
          <a:prstGeom prst="rect">
            <a:avLst/>
          </a:prstGeom>
          <a:noFill/>
        </p:spPr>
        <p:txBody>
          <a:bodyPr wrap="square" rtlCol="0">
            <a:spAutoFit/>
          </a:bodyPr>
          <a:lstStyle/>
          <a:p>
            <a:r>
              <a:rPr lang="en-US" sz="2400" dirty="0"/>
              <a:t>Too Large</a:t>
            </a:r>
          </a:p>
        </p:txBody>
      </p:sp>
      <p:sp>
        <p:nvSpPr>
          <p:cNvPr id="8" name="TextBox 7"/>
          <p:cNvSpPr txBox="1"/>
          <p:nvPr/>
        </p:nvSpPr>
        <p:spPr>
          <a:xfrm>
            <a:off x="506173" y="3366367"/>
            <a:ext cx="3005364" cy="461665"/>
          </a:xfrm>
          <a:prstGeom prst="rect">
            <a:avLst/>
          </a:prstGeom>
          <a:noFill/>
        </p:spPr>
        <p:txBody>
          <a:bodyPr wrap="square" rtlCol="0">
            <a:spAutoFit/>
          </a:bodyPr>
          <a:lstStyle/>
          <a:p>
            <a:r>
              <a:rPr lang="en-US" sz="2400" dirty="0"/>
              <a:t>Too Small</a:t>
            </a:r>
          </a:p>
        </p:txBody>
      </p:sp>
      <p:sp>
        <p:nvSpPr>
          <p:cNvPr id="9" name="TextBox 8"/>
          <p:cNvSpPr txBox="1"/>
          <p:nvPr/>
        </p:nvSpPr>
        <p:spPr>
          <a:xfrm>
            <a:off x="8075633" y="2401091"/>
            <a:ext cx="3843565" cy="830997"/>
          </a:xfrm>
          <a:prstGeom prst="rect">
            <a:avLst/>
          </a:prstGeom>
          <a:noFill/>
        </p:spPr>
        <p:txBody>
          <a:bodyPr wrap="square" rtlCol="0">
            <a:spAutoFit/>
          </a:bodyPr>
          <a:lstStyle/>
          <a:p>
            <a:r>
              <a:rPr lang="en-US" sz="2400"/>
              <a:t>General Design Recommendations</a:t>
            </a:r>
            <a:endParaRPr lang="en-US" sz="2400"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51196" r="3594" b="15268"/>
          <a:stretch/>
        </p:blipFill>
        <p:spPr>
          <a:xfrm>
            <a:off x="2038053" y="4504333"/>
            <a:ext cx="5675341" cy="110791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5073" y="2992408"/>
            <a:ext cx="3557479" cy="1804296"/>
          </a:xfrm>
          <a:prstGeom prst="rect">
            <a:avLst/>
          </a:prstGeom>
        </p:spPr>
      </p:pic>
      <p:grpSp>
        <p:nvGrpSpPr>
          <p:cNvPr id="98" name="Group 97"/>
          <p:cNvGrpSpPr/>
          <p:nvPr/>
        </p:nvGrpSpPr>
        <p:grpSpPr>
          <a:xfrm>
            <a:off x="7225828" y="3242866"/>
            <a:ext cx="3588238" cy="2326037"/>
            <a:chOff x="7619681" y="3252571"/>
            <a:chExt cx="3588238" cy="2326037"/>
          </a:xfrm>
        </p:grpSpPr>
        <p:grpSp>
          <p:nvGrpSpPr>
            <p:cNvPr id="11" name="Group 10"/>
            <p:cNvGrpSpPr/>
            <p:nvPr/>
          </p:nvGrpSpPr>
          <p:grpSpPr>
            <a:xfrm>
              <a:off x="8225973" y="3332125"/>
              <a:ext cx="2944678" cy="1968284"/>
              <a:chOff x="7656163" y="3437977"/>
              <a:chExt cx="2944678" cy="1968284"/>
            </a:xfrm>
          </p:grpSpPr>
          <p:cxnSp>
            <p:nvCxnSpPr>
              <p:cNvPr id="12" name="Straight Arrow Connector 11"/>
              <p:cNvCxnSpPr/>
              <p:nvPr/>
            </p:nvCxnSpPr>
            <p:spPr>
              <a:xfrm>
                <a:off x="7656163" y="5406261"/>
                <a:ext cx="294467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7656163" y="3437977"/>
                <a:ext cx="0" cy="19682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7656163" y="3956926"/>
                <a:ext cx="2464230" cy="7488"/>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5" name="Freeform 14"/>
              <p:cNvSpPr/>
              <p:nvPr/>
            </p:nvSpPr>
            <p:spPr>
              <a:xfrm>
                <a:off x="7656163" y="3729027"/>
                <a:ext cx="2789695" cy="1664383"/>
              </a:xfrm>
              <a:custGeom>
                <a:avLst/>
                <a:gdLst>
                  <a:gd name="connsiteX0" fmla="*/ 0 w 2789695"/>
                  <a:gd name="connsiteY0" fmla="*/ 1664383 h 1664383"/>
                  <a:gd name="connsiteX1" fmla="*/ 433952 w 2789695"/>
                  <a:gd name="connsiteY1" fmla="*/ 1245929 h 1664383"/>
                  <a:gd name="connsiteX2" fmla="*/ 743918 w 2789695"/>
                  <a:gd name="connsiteY2" fmla="*/ 780980 h 1664383"/>
                  <a:gd name="connsiteX3" fmla="*/ 1038386 w 2789695"/>
                  <a:gd name="connsiteY3" fmla="*/ 409020 h 1664383"/>
                  <a:gd name="connsiteX4" fmla="*/ 1441342 w 2789695"/>
                  <a:gd name="connsiteY4" fmla="*/ 6065 h 1664383"/>
                  <a:gd name="connsiteX5" fmla="*/ 1828800 w 2789695"/>
                  <a:gd name="connsiteY5" fmla="*/ 176546 h 1664383"/>
                  <a:gd name="connsiteX6" fmla="*/ 2185261 w 2789695"/>
                  <a:gd name="connsiteY6" fmla="*/ 316031 h 1664383"/>
                  <a:gd name="connsiteX7" fmla="*/ 2402237 w 2789695"/>
                  <a:gd name="connsiteY7" fmla="*/ 223041 h 1664383"/>
                  <a:gd name="connsiteX8" fmla="*/ 2557220 w 2789695"/>
                  <a:gd name="connsiteY8" fmla="*/ 207542 h 1664383"/>
                  <a:gd name="connsiteX9" fmla="*/ 2789695 w 2789695"/>
                  <a:gd name="connsiteY9" fmla="*/ 223041 h 1664383"/>
                  <a:gd name="connsiteX10" fmla="*/ 2789695 w 2789695"/>
                  <a:gd name="connsiteY10" fmla="*/ 223041 h 1664383"/>
                  <a:gd name="connsiteX11" fmla="*/ 2789695 w 2789695"/>
                  <a:gd name="connsiteY11" fmla="*/ 223041 h 1664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9695" h="1664383">
                    <a:moveTo>
                      <a:pt x="0" y="1664383"/>
                    </a:moveTo>
                    <a:cubicBezTo>
                      <a:pt x="154983" y="1528773"/>
                      <a:pt x="309966" y="1393163"/>
                      <a:pt x="433952" y="1245929"/>
                    </a:cubicBezTo>
                    <a:cubicBezTo>
                      <a:pt x="557938" y="1098695"/>
                      <a:pt x="643179" y="920465"/>
                      <a:pt x="743918" y="780980"/>
                    </a:cubicBezTo>
                    <a:cubicBezTo>
                      <a:pt x="844657" y="641495"/>
                      <a:pt x="922149" y="538172"/>
                      <a:pt x="1038386" y="409020"/>
                    </a:cubicBezTo>
                    <a:cubicBezTo>
                      <a:pt x="1154623" y="279868"/>
                      <a:pt x="1309606" y="44811"/>
                      <a:pt x="1441342" y="6065"/>
                    </a:cubicBezTo>
                    <a:cubicBezTo>
                      <a:pt x="1573078" y="-32681"/>
                      <a:pt x="1704814" y="124885"/>
                      <a:pt x="1828800" y="176546"/>
                    </a:cubicBezTo>
                    <a:cubicBezTo>
                      <a:pt x="1952786" y="228207"/>
                      <a:pt x="2089688" y="308282"/>
                      <a:pt x="2185261" y="316031"/>
                    </a:cubicBezTo>
                    <a:cubicBezTo>
                      <a:pt x="2280834" y="323780"/>
                      <a:pt x="2340244" y="241122"/>
                      <a:pt x="2402237" y="223041"/>
                    </a:cubicBezTo>
                    <a:cubicBezTo>
                      <a:pt x="2464230" y="204960"/>
                      <a:pt x="2492644" y="207542"/>
                      <a:pt x="2557220" y="207542"/>
                    </a:cubicBezTo>
                    <a:cubicBezTo>
                      <a:pt x="2621796" y="207542"/>
                      <a:pt x="2789695" y="223041"/>
                      <a:pt x="2789695" y="223041"/>
                    </a:cubicBezTo>
                    <a:lnTo>
                      <a:pt x="2789695" y="223041"/>
                    </a:lnTo>
                    <a:lnTo>
                      <a:pt x="2789695" y="22304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7619681" y="3252571"/>
              <a:ext cx="545606" cy="307777"/>
            </a:xfrm>
            <a:prstGeom prst="rect">
              <a:avLst/>
            </a:prstGeom>
            <a:noFill/>
          </p:spPr>
          <p:txBody>
            <a:bodyPr wrap="square" rtlCol="0">
              <a:spAutoFit/>
            </a:bodyPr>
            <a:lstStyle/>
            <a:p>
              <a:r>
                <a:rPr lang="en-US"/>
                <a:t>y(t)</a:t>
              </a:r>
            </a:p>
          </p:txBody>
        </p:sp>
        <p:sp>
          <p:nvSpPr>
            <p:cNvPr id="18" name="TextBox 17"/>
            <p:cNvSpPr txBox="1"/>
            <p:nvPr/>
          </p:nvSpPr>
          <p:spPr>
            <a:xfrm>
              <a:off x="10521294" y="5270831"/>
              <a:ext cx="686625" cy="307777"/>
            </a:xfrm>
            <a:prstGeom prst="rect">
              <a:avLst/>
            </a:prstGeom>
            <a:noFill/>
          </p:spPr>
          <p:txBody>
            <a:bodyPr wrap="square" rtlCol="0">
              <a:spAutoFit/>
            </a:bodyPr>
            <a:lstStyle/>
            <a:p>
              <a:r>
                <a:rPr lang="en-US"/>
                <a:t>Time</a:t>
              </a:r>
            </a:p>
          </p:txBody>
        </p:sp>
        <p:cxnSp>
          <p:nvCxnSpPr>
            <p:cNvPr id="25" name="Straight Connector 24"/>
            <p:cNvCxnSpPr/>
            <p:nvPr/>
          </p:nvCxnSpPr>
          <p:spPr>
            <a:xfrm>
              <a:off x="9698312" y="3631752"/>
              <a:ext cx="0" cy="167519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9777574" y="3651041"/>
              <a:ext cx="3155" cy="162682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9852540" y="3692129"/>
              <a:ext cx="836" cy="1595105"/>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9926894" y="3743257"/>
              <a:ext cx="2284" cy="1563685"/>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9997415" y="3771246"/>
              <a:ext cx="0" cy="150662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0064439" y="3815929"/>
              <a:ext cx="8323" cy="147794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0132643" y="3846216"/>
              <a:ext cx="16718" cy="1454193"/>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0562714" y="3895339"/>
              <a:ext cx="12729" cy="1391895"/>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0470955" y="3955841"/>
              <a:ext cx="11036" cy="1351101"/>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0368894" y="3923758"/>
              <a:ext cx="27320" cy="1377939"/>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0298626" y="3918343"/>
              <a:ext cx="17910" cy="1375534"/>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5" idx="7"/>
            </p:cNvCxnSpPr>
            <p:nvPr/>
          </p:nvCxnSpPr>
          <p:spPr>
            <a:xfrm>
              <a:off x="10628210" y="3846216"/>
              <a:ext cx="13445" cy="145398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0209621" y="3879127"/>
              <a:ext cx="15843" cy="140810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9620820" y="3661330"/>
              <a:ext cx="0" cy="1639079"/>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9526995" y="3705017"/>
              <a:ext cx="11736" cy="1601925"/>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9458088" y="3803441"/>
              <a:ext cx="0" cy="1490436"/>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9392947" y="3894556"/>
              <a:ext cx="2106" cy="1412386"/>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9300527" y="3974016"/>
              <a:ext cx="10088" cy="1319861"/>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9213665" y="4048306"/>
              <a:ext cx="13700" cy="1258636"/>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9136174" y="4167386"/>
              <a:ext cx="13700" cy="1139556"/>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a:off x="9046018" y="4284358"/>
              <a:ext cx="7136" cy="1022584"/>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a:off x="8959659" y="4402135"/>
              <a:ext cx="7098" cy="90480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8879518" y="4528808"/>
              <a:ext cx="10172" cy="778134"/>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8789195" y="4663836"/>
              <a:ext cx="8222" cy="643106"/>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8720958" y="4776343"/>
              <a:ext cx="3668" cy="517534"/>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8655691" y="4877777"/>
              <a:ext cx="6128" cy="40945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a:off x="8578200" y="4972973"/>
              <a:ext cx="6128" cy="327436"/>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8506632" y="5030259"/>
              <a:ext cx="874" cy="276683"/>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8428577" y="5090194"/>
              <a:ext cx="0" cy="21674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a:off x="8368436" y="5169494"/>
              <a:ext cx="1894" cy="11774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8294211" y="5206987"/>
              <a:ext cx="8398" cy="9342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sp>
        <p:nvSpPr>
          <p:cNvPr id="100" name="TextBox 99"/>
          <p:cNvSpPr txBox="1"/>
          <p:nvPr/>
        </p:nvSpPr>
        <p:spPr>
          <a:xfrm>
            <a:off x="10481210" y="4037798"/>
            <a:ext cx="1570185" cy="954107"/>
          </a:xfrm>
          <a:prstGeom prst="rect">
            <a:avLst/>
          </a:prstGeom>
          <a:noFill/>
        </p:spPr>
        <p:txBody>
          <a:bodyPr wrap="square" lIns="91440" tIns="45720" rIns="91440" bIns="45720" rtlCol="0" anchor="t">
            <a:spAutoFit/>
          </a:bodyPr>
          <a:lstStyle/>
          <a:p>
            <a:r>
              <a:rPr lang="en-US"/>
              <a:t>20 to 30 time steps within prediction horizon</a:t>
            </a:r>
          </a:p>
        </p:txBody>
      </p:sp>
      <p:cxnSp>
        <p:nvCxnSpPr>
          <p:cNvPr id="102" name="Straight Arrow Connector 101"/>
          <p:cNvCxnSpPr/>
          <p:nvPr/>
        </p:nvCxnSpPr>
        <p:spPr>
          <a:xfrm>
            <a:off x="7839894" y="5587047"/>
            <a:ext cx="2484061" cy="93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7788774" y="5302095"/>
            <a:ext cx="2325237" cy="307777"/>
          </a:xfrm>
          <a:prstGeom prst="rect">
            <a:avLst/>
          </a:prstGeom>
          <a:noFill/>
        </p:spPr>
        <p:txBody>
          <a:bodyPr wrap="square" rtlCol="0">
            <a:spAutoFit/>
          </a:bodyPr>
          <a:lstStyle/>
          <a:p>
            <a:r>
              <a:rPr lang="en-US"/>
              <a:t>Prediction Horizon</a:t>
            </a:r>
          </a:p>
        </p:txBody>
      </p:sp>
    </p:spTree>
    <p:extLst>
      <p:ext uri="{BB962C8B-B14F-4D97-AF65-F5344CB8AC3E}">
        <p14:creationId xmlns:p14="http://schemas.microsoft.com/office/powerpoint/2010/main" val="2137403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
          <p:cNvSpPr txBox="1">
            <a:spLocks noGrp="1"/>
          </p:cNvSpPr>
          <p:nvPr>
            <p:ph type="title"/>
          </p:nvPr>
        </p:nvSpPr>
        <p:spPr>
          <a:xfrm>
            <a:off x="831850" y="703194"/>
            <a:ext cx="10515600" cy="1006200"/>
          </a:xfrm>
          <a:prstGeom prst="rect">
            <a:avLst/>
          </a:prstGeom>
          <a:noFill/>
          <a:ln>
            <a:noFill/>
          </a:ln>
        </p:spPr>
        <p:txBody>
          <a:bodyPr spcFirstLastPara="1" wrap="square" lIns="91425" tIns="45700" rIns="91425" bIns="45700" anchor="b" anchorCtr="0">
            <a:normAutofit fontScale="90000"/>
          </a:bodyPr>
          <a:lstStyle/>
          <a:p>
            <a:r>
              <a:rPr lang="en-US" sz="5000"/>
              <a:t>MPC Terminology: Control Horizon</a:t>
            </a:r>
          </a:p>
        </p:txBody>
      </p:sp>
      <p:sp>
        <p:nvSpPr>
          <p:cNvPr id="219" name="Google Shape;219;p4"/>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dirty="0"/>
              <a:t>17</a:t>
            </a:r>
          </a:p>
        </p:txBody>
      </p:sp>
      <p:sp>
        <p:nvSpPr>
          <p:cNvPr id="2" name="Google Shape;205;p3">
            <a:extLst>
              <a:ext uri="{FF2B5EF4-FFF2-40B4-BE49-F238E27FC236}">
                <a16:creationId xmlns:a16="http://schemas.microsoft.com/office/drawing/2014/main" id="{7682E63D-054D-4900-82F6-C142094246A4}"/>
              </a:ext>
            </a:extLst>
          </p:cNvPr>
          <p:cNvSpPr txBox="1">
            <a:spLocks/>
          </p:cNvSpPr>
          <p:nvPr/>
        </p:nvSpPr>
        <p:spPr>
          <a:xfrm>
            <a:off x="10375075" y="5579200"/>
            <a:ext cx="1828800" cy="31089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Patrick Marlatt</a:t>
            </a:r>
            <a:endParaRPr lang="en-US" err="1"/>
          </a:p>
        </p:txBody>
      </p:sp>
      <p:sp>
        <p:nvSpPr>
          <p:cNvPr id="4" name="TextBox 3"/>
          <p:cNvSpPr txBox="1"/>
          <p:nvPr/>
        </p:nvSpPr>
        <p:spPr>
          <a:xfrm>
            <a:off x="1077686" y="1894114"/>
            <a:ext cx="10269764" cy="1200329"/>
          </a:xfrm>
          <a:prstGeom prst="rect">
            <a:avLst/>
          </a:prstGeom>
          <a:noFill/>
        </p:spPr>
        <p:txBody>
          <a:bodyPr wrap="square" rtlCol="0">
            <a:spAutoFit/>
          </a:bodyPr>
          <a:lstStyle/>
          <a:p>
            <a:r>
              <a:rPr lang="en-US" sz="2400"/>
              <a:t>Control Horizon: </a:t>
            </a:r>
            <a:r>
              <a:rPr lang="en-US" sz="2400">
                <a:solidFill>
                  <a:schemeClr val="tx1"/>
                </a:solidFill>
              </a:rPr>
              <a:t>How far ahead the controller prepares changes to the model in the form of inputs (will be chosen by the optimizer)</a:t>
            </a:r>
          </a:p>
          <a:p>
            <a:endParaRPr lang="en-US" sz="2400"/>
          </a:p>
        </p:txBody>
      </p:sp>
      <p:sp>
        <p:nvSpPr>
          <p:cNvPr id="5" name="TextBox 4"/>
          <p:cNvSpPr txBox="1"/>
          <p:nvPr/>
        </p:nvSpPr>
        <p:spPr>
          <a:xfrm>
            <a:off x="4377621" y="2854028"/>
            <a:ext cx="3005364" cy="461665"/>
          </a:xfrm>
          <a:prstGeom prst="rect">
            <a:avLst/>
          </a:prstGeom>
          <a:noFill/>
        </p:spPr>
        <p:txBody>
          <a:bodyPr wrap="square" rtlCol="0">
            <a:spAutoFit/>
          </a:bodyPr>
          <a:lstStyle/>
          <a:p>
            <a:r>
              <a:rPr lang="en-US" sz="2400"/>
              <a:t>Too Large</a:t>
            </a:r>
          </a:p>
        </p:txBody>
      </p:sp>
      <p:sp>
        <p:nvSpPr>
          <p:cNvPr id="8" name="TextBox 7"/>
          <p:cNvSpPr txBox="1"/>
          <p:nvPr/>
        </p:nvSpPr>
        <p:spPr>
          <a:xfrm>
            <a:off x="1451877" y="2815897"/>
            <a:ext cx="1873281" cy="461665"/>
          </a:xfrm>
          <a:prstGeom prst="rect">
            <a:avLst/>
          </a:prstGeom>
          <a:noFill/>
        </p:spPr>
        <p:txBody>
          <a:bodyPr wrap="square" rtlCol="0">
            <a:spAutoFit/>
          </a:bodyPr>
          <a:lstStyle/>
          <a:p>
            <a:r>
              <a:rPr lang="en-US" sz="2400"/>
              <a:t>Too Small</a:t>
            </a:r>
          </a:p>
        </p:txBody>
      </p:sp>
      <p:sp>
        <p:nvSpPr>
          <p:cNvPr id="9" name="TextBox 8"/>
          <p:cNvSpPr txBox="1"/>
          <p:nvPr/>
        </p:nvSpPr>
        <p:spPr>
          <a:xfrm>
            <a:off x="7445911" y="2852862"/>
            <a:ext cx="3843564" cy="830997"/>
          </a:xfrm>
          <a:prstGeom prst="rect">
            <a:avLst/>
          </a:prstGeom>
          <a:noFill/>
        </p:spPr>
        <p:txBody>
          <a:bodyPr wrap="square" rtlCol="0">
            <a:spAutoFit/>
          </a:bodyPr>
          <a:lstStyle/>
          <a:p>
            <a:r>
              <a:rPr lang="en-US" sz="2400"/>
              <a:t>General Design Recommendations</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7214" y="3418229"/>
            <a:ext cx="2947220" cy="2146691"/>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224" y="3380906"/>
            <a:ext cx="2933095" cy="2150674"/>
          </a:xfrm>
          <a:prstGeom prst="rect">
            <a:avLst/>
          </a:prstGeom>
        </p:spPr>
      </p:pic>
      <p:sp>
        <p:nvSpPr>
          <p:cNvPr id="3" name="TextBox 2">
            <a:extLst>
              <a:ext uri="{FF2B5EF4-FFF2-40B4-BE49-F238E27FC236}">
                <a16:creationId xmlns:a16="http://schemas.microsoft.com/office/drawing/2014/main" id="{42A4A4BB-F261-4D65-B711-3528C328AFF1}"/>
              </a:ext>
            </a:extLst>
          </p:cNvPr>
          <p:cNvSpPr txBox="1"/>
          <p:nvPr/>
        </p:nvSpPr>
        <p:spPr>
          <a:xfrm>
            <a:off x="7182102" y="4938737"/>
            <a:ext cx="461197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10% - 20% of Prediction Horizon</a:t>
            </a:r>
          </a:p>
        </p:txBody>
      </p:sp>
      <p:sp>
        <p:nvSpPr>
          <p:cNvPr id="6" name="Right Arrow 5"/>
          <p:cNvSpPr/>
          <p:nvPr/>
        </p:nvSpPr>
        <p:spPr>
          <a:xfrm>
            <a:off x="7445911" y="4225953"/>
            <a:ext cx="4348168" cy="724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7445911" y="3604535"/>
            <a:ext cx="1434618" cy="6917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7382985" y="3786223"/>
            <a:ext cx="1658319" cy="323165"/>
          </a:xfrm>
          <a:prstGeom prst="rect">
            <a:avLst/>
          </a:prstGeom>
          <a:noFill/>
        </p:spPr>
        <p:txBody>
          <a:bodyPr wrap="square" rtlCol="0">
            <a:spAutoFit/>
          </a:bodyPr>
          <a:lstStyle/>
          <a:p>
            <a:r>
              <a:rPr lang="en-US" sz="1500"/>
              <a:t>Control Horizon</a:t>
            </a:r>
          </a:p>
        </p:txBody>
      </p:sp>
      <p:sp>
        <p:nvSpPr>
          <p:cNvPr id="15" name="TextBox 14"/>
          <p:cNvSpPr txBox="1"/>
          <p:nvPr/>
        </p:nvSpPr>
        <p:spPr>
          <a:xfrm>
            <a:off x="7382985" y="4455749"/>
            <a:ext cx="2566927" cy="323165"/>
          </a:xfrm>
          <a:prstGeom prst="rect">
            <a:avLst/>
          </a:prstGeom>
          <a:noFill/>
        </p:spPr>
        <p:txBody>
          <a:bodyPr wrap="square" rtlCol="0">
            <a:spAutoFit/>
          </a:bodyPr>
          <a:lstStyle/>
          <a:p>
            <a:r>
              <a:rPr lang="en-US" sz="1500"/>
              <a:t>Prediction Horizon</a:t>
            </a:r>
          </a:p>
        </p:txBody>
      </p:sp>
    </p:spTree>
    <p:extLst>
      <p:ext uri="{BB962C8B-B14F-4D97-AF65-F5344CB8AC3E}">
        <p14:creationId xmlns:p14="http://schemas.microsoft.com/office/powerpoint/2010/main" val="870196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09874-227B-40C0-814C-F0158CB00775}"/>
              </a:ext>
            </a:extLst>
          </p:cNvPr>
          <p:cNvSpPr>
            <a:spLocks noGrp="1"/>
          </p:cNvSpPr>
          <p:nvPr>
            <p:ph type="title"/>
          </p:nvPr>
        </p:nvSpPr>
        <p:spPr>
          <a:xfrm>
            <a:off x="838200" y="672599"/>
            <a:ext cx="10515600" cy="1325563"/>
          </a:xfrm>
        </p:spPr>
        <p:txBody>
          <a:bodyPr>
            <a:normAutofit/>
          </a:bodyPr>
          <a:lstStyle/>
          <a:p>
            <a:r>
              <a:rPr lang="en-US" sz="5000"/>
              <a:t>MPC Plant Visualization</a:t>
            </a:r>
          </a:p>
        </p:txBody>
      </p:sp>
      <p:sp>
        <p:nvSpPr>
          <p:cNvPr id="4" name="Slide Number Placeholder 3">
            <a:extLst>
              <a:ext uri="{FF2B5EF4-FFF2-40B4-BE49-F238E27FC236}">
                <a16:creationId xmlns:a16="http://schemas.microsoft.com/office/drawing/2014/main" id="{47717734-B2C2-4D2E-B4E1-A4CE44D18292}"/>
              </a:ext>
            </a:extLst>
          </p:cNvPr>
          <p:cNvSpPr>
            <a:spLocks noGrp="1"/>
          </p:cNvSpPr>
          <p:nvPr>
            <p:ph type="sldNum" idx="12"/>
          </p:nvPr>
        </p:nvSpPr>
        <p:spPr/>
        <p:txBody>
          <a:bodyPr/>
          <a:lstStyle/>
          <a:p>
            <a:pPr marL="0" lvl="0" indent="0" algn="r" rtl="0">
              <a:spcBef>
                <a:spcPts val="0"/>
              </a:spcBef>
              <a:spcAft>
                <a:spcPts val="0"/>
              </a:spcAft>
              <a:buNone/>
            </a:pPr>
            <a:r>
              <a:rPr lang="en-US" dirty="0"/>
              <a:t>18</a:t>
            </a:r>
          </a:p>
        </p:txBody>
      </p:sp>
      <p:sp>
        <p:nvSpPr>
          <p:cNvPr id="5" name="Text Placeholder 4">
            <a:extLst>
              <a:ext uri="{FF2B5EF4-FFF2-40B4-BE49-F238E27FC236}">
                <a16:creationId xmlns:a16="http://schemas.microsoft.com/office/drawing/2014/main" id="{5542813B-6E8C-4324-83A7-D7A5AA622669}"/>
              </a:ext>
            </a:extLst>
          </p:cNvPr>
          <p:cNvSpPr>
            <a:spLocks noGrp="1"/>
          </p:cNvSpPr>
          <p:nvPr>
            <p:ph type="body" idx="2"/>
          </p:nvPr>
        </p:nvSpPr>
        <p:spPr>
          <a:xfrm>
            <a:off x="10362207" y="5598300"/>
            <a:ext cx="1828800" cy="310896"/>
          </a:xfrm>
        </p:spPr>
        <p:txBody>
          <a:bodyPr/>
          <a:lstStyle/>
          <a:p>
            <a:pPr marL="0" indent="0">
              <a:lnSpc>
                <a:spcPct val="100000"/>
              </a:lnSpc>
              <a:spcBef>
                <a:spcPts val="0"/>
              </a:spcBef>
            </a:pPr>
            <a:r>
              <a:rPr lang="en-US"/>
              <a:t>Austin </a:t>
            </a:r>
            <a:r>
              <a:rPr lang="en-US" err="1"/>
              <a:t>LaFever</a:t>
            </a:r>
          </a:p>
          <a:p>
            <a:endParaRPr lang="en-US"/>
          </a:p>
        </p:txBody>
      </p:sp>
      <p:sp>
        <p:nvSpPr>
          <p:cNvPr id="8" name="TextBox 7">
            <a:extLst>
              <a:ext uri="{FF2B5EF4-FFF2-40B4-BE49-F238E27FC236}">
                <a16:creationId xmlns:a16="http://schemas.microsoft.com/office/drawing/2014/main" id="{6BF9B6A2-3151-4849-B002-F6E9BF67AF90}"/>
              </a:ext>
            </a:extLst>
          </p:cNvPr>
          <p:cNvSpPr txBox="1"/>
          <p:nvPr/>
        </p:nvSpPr>
        <p:spPr>
          <a:xfrm>
            <a:off x="8728242" y="1963821"/>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u="sng"/>
              <a:t>Our Variables</a:t>
            </a:r>
          </a:p>
        </p:txBody>
      </p:sp>
      <p:pic>
        <p:nvPicPr>
          <p:cNvPr id="10" name="Picture 11">
            <a:extLst>
              <a:ext uri="{FF2B5EF4-FFF2-40B4-BE49-F238E27FC236}">
                <a16:creationId xmlns:a16="http://schemas.microsoft.com/office/drawing/2014/main" id="{531556BB-A600-42FA-B590-3D9F641002D9}"/>
              </a:ext>
            </a:extLst>
          </p:cNvPr>
          <p:cNvPicPr>
            <a:picLocks noChangeAspect="1"/>
          </p:cNvPicPr>
          <p:nvPr/>
        </p:nvPicPr>
        <p:blipFill>
          <a:blip r:embed="rId3"/>
          <a:stretch>
            <a:fillRect/>
          </a:stretch>
        </p:blipFill>
        <p:spPr>
          <a:xfrm>
            <a:off x="767348" y="1659185"/>
            <a:ext cx="10924671" cy="4074365"/>
          </a:xfrm>
          <a:prstGeom prst="rect">
            <a:avLst/>
          </a:prstGeom>
        </p:spPr>
      </p:pic>
    </p:spTree>
    <p:extLst>
      <p:ext uri="{BB962C8B-B14F-4D97-AF65-F5344CB8AC3E}">
        <p14:creationId xmlns:p14="http://schemas.microsoft.com/office/powerpoint/2010/main" val="2581950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
          <p:cNvSpPr txBox="1">
            <a:spLocks noGrp="1"/>
          </p:cNvSpPr>
          <p:nvPr>
            <p:ph type="title"/>
          </p:nvPr>
        </p:nvSpPr>
        <p:spPr>
          <a:xfrm>
            <a:off x="831850" y="689826"/>
            <a:ext cx="10515600" cy="1006200"/>
          </a:xfrm>
          <a:prstGeom prst="rect">
            <a:avLst/>
          </a:prstGeom>
          <a:noFill/>
          <a:ln>
            <a:noFill/>
          </a:ln>
        </p:spPr>
        <p:txBody>
          <a:bodyPr spcFirstLastPara="1" wrap="square" lIns="91425" tIns="45700" rIns="91425" bIns="45700" anchor="b" anchorCtr="0">
            <a:normAutofit/>
          </a:bodyPr>
          <a:lstStyle/>
          <a:p>
            <a:r>
              <a:rPr lang="en-US" sz="5000"/>
              <a:t>Modeling Approach</a:t>
            </a:r>
          </a:p>
        </p:txBody>
      </p:sp>
      <p:sp>
        <p:nvSpPr>
          <p:cNvPr id="219" name="Google Shape;219;p4"/>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dirty="0"/>
              <a:t>19</a:t>
            </a:r>
            <a:endParaRPr dirty="0"/>
          </a:p>
        </p:txBody>
      </p:sp>
      <p:sp>
        <p:nvSpPr>
          <p:cNvPr id="3" name="TextBox 2"/>
          <p:cNvSpPr txBox="1"/>
          <p:nvPr/>
        </p:nvSpPr>
        <p:spPr>
          <a:xfrm>
            <a:off x="984384" y="1696026"/>
            <a:ext cx="10814421" cy="4154984"/>
          </a:xfrm>
          <a:prstGeom prst="rect">
            <a:avLst/>
          </a:prstGeom>
          <a:noFill/>
        </p:spPr>
        <p:txBody>
          <a:bodyPr wrap="square" lIns="91440" tIns="45720" rIns="91440" bIns="45720" rtlCol="0" anchor="t">
            <a:spAutoFit/>
          </a:bodyPr>
          <a:lstStyle/>
          <a:p>
            <a:r>
              <a:rPr lang="en-US" sz="2400" dirty="0"/>
              <a:t>MPC relies on state space models </a:t>
            </a:r>
            <a:endParaRPr lang="en-US" dirty="0"/>
          </a:p>
          <a:p>
            <a:endParaRPr lang="en-US" sz="2400"/>
          </a:p>
          <a:p>
            <a:r>
              <a:rPr lang="en-US" sz="2400" dirty="0"/>
              <a:t>Develop a model of the engine by testing the engine by "stimulating" the inputs and measuring its responses </a:t>
            </a:r>
          </a:p>
          <a:p>
            <a:endParaRPr lang="en-US" sz="2400"/>
          </a:p>
          <a:p>
            <a:r>
              <a:rPr lang="en-US" sz="2400" dirty="0"/>
              <a:t>Use </a:t>
            </a:r>
            <a:r>
              <a:rPr lang="en-US" sz="2400" dirty="0" err="1"/>
              <a:t>Mathworks</a:t>
            </a:r>
            <a:r>
              <a:rPr lang="en-US" sz="2400" dirty="0"/>
              <a:t> Powertrain </a:t>
            </a:r>
            <a:r>
              <a:rPr lang="en-US" sz="2400" dirty="0" err="1"/>
              <a:t>Blockset</a:t>
            </a:r>
            <a:r>
              <a:rPr lang="en-US" sz="2400" dirty="0"/>
              <a:t> to generate artificial engine data </a:t>
            </a:r>
          </a:p>
          <a:p>
            <a:endParaRPr lang="en-US" sz="2400"/>
          </a:p>
          <a:p>
            <a:r>
              <a:rPr lang="en-US" sz="2400" dirty="0"/>
              <a:t>Use System Identification Toolbox to fit a state space linear model to the engine data </a:t>
            </a:r>
          </a:p>
          <a:p>
            <a:endParaRPr lang="en-US" sz="2400"/>
          </a:p>
          <a:p>
            <a:r>
              <a:rPr lang="en-US" sz="2400" dirty="0"/>
              <a:t>Design MPC controller using the model</a:t>
            </a:r>
          </a:p>
        </p:txBody>
      </p:sp>
      <p:sp>
        <p:nvSpPr>
          <p:cNvPr id="2" name="Google Shape;205;p3">
            <a:extLst>
              <a:ext uri="{FF2B5EF4-FFF2-40B4-BE49-F238E27FC236}">
                <a16:creationId xmlns:a16="http://schemas.microsoft.com/office/drawing/2014/main" id="{7682E63D-054D-4900-82F6-C142094246A4}"/>
              </a:ext>
            </a:extLst>
          </p:cNvPr>
          <p:cNvSpPr txBox="1">
            <a:spLocks/>
          </p:cNvSpPr>
          <p:nvPr/>
        </p:nvSpPr>
        <p:spPr>
          <a:xfrm>
            <a:off x="10364778" y="5599794"/>
            <a:ext cx="1828800" cy="31089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Austin </a:t>
            </a:r>
            <a:r>
              <a:rPr lang="en-US" err="1"/>
              <a:t>LaFever</a:t>
            </a:r>
          </a:p>
          <a:p>
            <a:endParaRPr lang="en-US"/>
          </a:p>
        </p:txBody>
      </p:sp>
      <p:pic>
        <p:nvPicPr>
          <p:cNvPr id="4" name="Graphic 4" descr="Convertible with solid fill">
            <a:extLst>
              <a:ext uri="{FF2B5EF4-FFF2-40B4-BE49-F238E27FC236}">
                <a16:creationId xmlns:a16="http://schemas.microsoft.com/office/drawing/2014/main" id="{14E7256B-5C59-4987-98F0-4E413003653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541" y="3258671"/>
            <a:ext cx="914400" cy="914400"/>
          </a:xfrm>
          <a:prstGeom prst="rect">
            <a:avLst/>
          </a:prstGeom>
        </p:spPr>
      </p:pic>
      <p:pic>
        <p:nvPicPr>
          <p:cNvPr id="5" name="Graphic 5" descr="Astronaut female with solid fill">
            <a:extLst>
              <a:ext uri="{FF2B5EF4-FFF2-40B4-BE49-F238E27FC236}">
                <a16:creationId xmlns:a16="http://schemas.microsoft.com/office/drawing/2014/main" id="{8CEFE7A3-26E7-46EF-B918-0054B68DF96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6542" y="1438835"/>
            <a:ext cx="914400" cy="914400"/>
          </a:xfrm>
          <a:prstGeom prst="rect">
            <a:avLst/>
          </a:prstGeom>
        </p:spPr>
      </p:pic>
      <p:pic>
        <p:nvPicPr>
          <p:cNvPr id="6" name="Graphic 6" descr="Drawing Figure with solid fill">
            <a:extLst>
              <a:ext uri="{FF2B5EF4-FFF2-40B4-BE49-F238E27FC236}">
                <a16:creationId xmlns:a16="http://schemas.microsoft.com/office/drawing/2014/main" id="{B3EE1E6E-F326-4C3E-82B1-A0895D2F6A5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6542" y="2380129"/>
            <a:ext cx="914400" cy="914400"/>
          </a:xfrm>
          <a:prstGeom prst="rect">
            <a:avLst/>
          </a:prstGeom>
        </p:spPr>
      </p:pic>
      <p:pic>
        <p:nvPicPr>
          <p:cNvPr id="7" name="Graphic 7" descr="Linear Graph with solid fill">
            <a:extLst>
              <a:ext uri="{FF2B5EF4-FFF2-40B4-BE49-F238E27FC236}">
                <a16:creationId xmlns:a16="http://schemas.microsoft.com/office/drawing/2014/main" id="{5D3B9C93-A8D2-4537-9660-CCD1A7449A9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6541" y="4217894"/>
            <a:ext cx="914400" cy="914400"/>
          </a:xfrm>
          <a:prstGeom prst="rect">
            <a:avLst/>
          </a:prstGeom>
        </p:spPr>
      </p:pic>
      <p:pic>
        <p:nvPicPr>
          <p:cNvPr id="8" name="Graphic 8" descr="Illustrator with solid fill">
            <a:extLst>
              <a:ext uri="{FF2B5EF4-FFF2-40B4-BE49-F238E27FC236}">
                <a16:creationId xmlns:a16="http://schemas.microsoft.com/office/drawing/2014/main" id="{2A616946-00CE-46E2-A7B6-CE8325668D7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6542" y="5114364"/>
            <a:ext cx="914400" cy="914400"/>
          </a:xfrm>
          <a:prstGeom prst="rect">
            <a:avLst/>
          </a:prstGeom>
        </p:spPr>
      </p:pic>
    </p:spTree>
    <p:extLst>
      <p:ext uri="{BB962C8B-B14F-4D97-AF65-F5344CB8AC3E}">
        <p14:creationId xmlns:p14="http://schemas.microsoft.com/office/powerpoint/2010/main" val="773722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20" name="Rounded Rectangle 19"/>
          <p:cNvSpPr/>
          <p:nvPr/>
        </p:nvSpPr>
        <p:spPr>
          <a:xfrm>
            <a:off x="9359668" y="4396538"/>
            <a:ext cx="2156596" cy="108140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0" algn="ctr"/>
            <a:r>
              <a:rPr lang="en-US" sz="1800">
                <a:ea typeface="Calibri"/>
                <a:cs typeface="Calibri"/>
                <a:sym typeface="Calibri"/>
              </a:rPr>
              <a:t>Jonathan Wozny</a:t>
            </a:r>
            <a:endParaRPr lang="en-US" sz="1800">
              <a:ea typeface="Calibri"/>
              <a:cs typeface="Calibri"/>
            </a:endParaRPr>
          </a:p>
          <a:p>
            <a:pPr algn="ctr"/>
            <a:r>
              <a:rPr lang="en-US" sz="1800" i="1">
                <a:ea typeface="Calibri"/>
                <a:cs typeface="Calibri"/>
                <a:sym typeface="Calibri"/>
              </a:rPr>
              <a:t>Fluids and Test Engineer</a:t>
            </a:r>
            <a:endParaRPr lang="en-US" sz="1800" i="1">
              <a:ea typeface="Calibri"/>
              <a:cs typeface="Calibri"/>
            </a:endParaRPr>
          </a:p>
        </p:txBody>
      </p:sp>
      <p:sp>
        <p:nvSpPr>
          <p:cNvPr id="19" name="Rounded Rectangle 18"/>
          <p:cNvSpPr/>
          <p:nvPr/>
        </p:nvSpPr>
        <p:spPr>
          <a:xfrm>
            <a:off x="6492818" y="4398764"/>
            <a:ext cx="2132953" cy="108140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0" algn="ctr"/>
            <a:r>
              <a:rPr lang="en-US" sz="1800">
                <a:solidFill>
                  <a:schemeClr val="bg1"/>
                </a:solidFill>
              </a:rPr>
              <a:t>Austin </a:t>
            </a:r>
            <a:r>
              <a:rPr lang="en-US" sz="1800" err="1">
                <a:solidFill>
                  <a:schemeClr val="bg1"/>
                </a:solidFill>
              </a:rPr>
              <a:t>LaFever</a:t>
            </a:r>
            <a:endParaRPr lang="en-US" sz="1800">
              <a:solidFill>
                <a:schemeClr val="bg1"/>
              </a:solidFill>
            </a:endParaRPr>
          </a:p>
          <a:p>
            <a:pPr algn="ctr"/>
            <a:r>
              <a:rPr lang="en-US" sz="1800" i="1">
                <a:solidFill>
                  <a:schemeClr val="bg1"/>
                </a:solidFill>
              </a:rPr>
              <a:t>Lead Controls Engineer</a:t>
            </a:r>
            <a:endParaRPr lang="en-US" sz="1800" i="1">
              <a:solidFill>
                <a:schemeClr val="bg1"/>
              </a:solidFill>
              <a:cs typeface="Arial"/>
            </a:endParaRPr>
          </a:p>
        </p:txBody>
      </p:sp>
      <p:sp>
        <p:nvSpPr>
          <p:cNvPr id="18" name="Rounded Rectangle 17"/>
          <p:cNvSpPr/>
          <p:nvPr/>
        </p:nvSpPr>
        <p:spPr>
          <a:xfrm>
            <a:off x="3578319" y="4397560"/>
            <a:ext cx="2180602" cy="108140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0" algn="ctr"/>
            <a:r>
              <a:rPr lang="en-US" sz="1800">
                <a:solidFill>
                  <a:schemeClr val="bg1"/>
                </a:solidFill>
                <a:ea typeface="Calibri"/>
                <a:cs typeface="Calibri"/>
                <a:sym typeface="Calibri"/>
              </a:rPr>
              <a:t>Fred Peterson</a:t>
            </a:r>
            <a:endParaRPr lang="en-US" sz="1800">
              <a:solidFill>
                <a:schemeClr val="bg1"/>
              </a:solidFill>
            </a:endParaRPr>
          </a:p>
          <a:p>
            <a:pPr algn="ctr"/>
            <a:r>
              <a:rPr lang="en-US" sz="1800" i="1">
                <a:solidFill>
                  <a:schemeClr val="bg1"/>
                </a:solidFill>
                <a:cs typeface="Calibri"/>
                <a:sym typeface="Calibri"/>
              </a:rPr>
              <a:t>Software</a:t>
            </a:r>
            <a:r>
              <a:rPr lang="en-US" sz="1800">
                <a:solidFill>
                  <a:schemeClr val="bg1"/>
                </a:solidFill>
              </a:rPr>
              <a:t> </a:t>
            </a:r>
            <a:r>
              <a:rPr lang="en-US" sz="1800" i="1">
                <a:solidFill>
                  <a:schemeClr val="bg1"/>
                </a:solidFill>
                <a:ea typeface="Calibri"/>
                <a:cs typeface="Calibri"/>
                <a:sym typeface="Calibri"/>
              </a:rPr>
              <a:t>Engineer</a:t>
            </a:r>
            <a:endParaRPr lang="en-US" sz="1800">
              <a:solidFill>
                <a:schemeClr val="bg1"/>
              </a:solidFill>
              <a:cs typeface="Arial"/>
            </a:endParaRPr>
          </a:p>
        </p:txBody>
      </p:sp>
      <p:sp>
        <p:nvSpPr>
          <p:cNvPr id="17" name="Rounded Rectangle 16"/>
          <p:cNvSpPr/>
          <p:nvPr/>
        </p:nvSpPr>
        <p:spPr>
          <a:xfrm>
            <a:off x="687576" y="4398764"/>
            <a:ext cx="2165811" cy="1081408"/>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800">
                <a:solidFill>
                  <a:schemeClr val="bg1"/>
                </a:solidFill>
                <a:ea typeface="Calibri"/>
                <a:cs typeface="Calibri"/>
                <a:sym typeface="Calibri"/>
              </a:rPr>
              <a:t>Patrick </a:t>
            </a:r>
            <a:r>
              <a:rPr lang="en-US" sz="1800" err="1">
                <a:solidFill>
                  <a:schemeClr val="bg1"/>
                </a:solidFill>
                <a:ea typeface="Calibri"/>
                <a:cs typeface="Calibri"/>
                <a:sym typeface="Calibri"/>
              </a:rPr>
              <a:t>Marlatt</a:t>
            </a:r>
            <a:endParaRPr lang="en-US" sz="1800">
              <a:solidFill>
                <a:schemeClr val="bg1"/>
              </a:solidFill>
            </a:endParaRPr>
          </a:p>
          <a:p>
            <a:pPr lvl="0" algn="ctr"/>
            <a:r>
              <a:rPr lang="en-US" sz="1800" i="1">
                <a:solidFill>
                  <a:schemeClr val="bg1"/>
                </a:solidFill>
                <a:ea typeface="Calibri"/>
                <a:cs typeface="Calibri"/>
                <a:sym typeface="Calibri"/>
              </a:rPr>
              <a:t>Project</a:t>
            </a:r>
            <a:endParaRPr lang="en-US" sz="1800">
              <a:solidFill>
                <a:schemeClr val="bg1"/>
              </a:solidFill>
            </a:endParaRPr>
          </a:p>
          <a:p>
            <a:pPr lvl="0" algn="ctr"/>
            <a:r>
              <a:rPr lang="en-US" sz="1800" i="1">
                <a:solidFill>
                  <a:schemeClr val="bg1"/>
                </a:solidFill>
                <a:ea typeface="Calibri"/>
                <a:cs typeface="Calibri"/>
                <a:sym typeface="Calibri"/>
              </a:rPr>
              <a:t>Engineer</a:t>
            </a:r>
            <a:endParaRPr lang="en-US" sz="1800">
              <a:solidFill>
                <a:schemeClr val="bg1"/>
              </a:solidFill>
            </a:endParaRPr>
          </a:p>
        </p:txBody>
      </p:sp>
      <p:sp>
        <p:nvSpPr>
          <p:cNvPr id="188" name="Google Shape;188;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B7B09C"/>
              </a:buClr>
              <a:buSzPts val="4400"/>
              <a:buFont typeface="Arial"/>
              <a:buNone/>
            </a:pPr>
            <a:r>
              <a:rPr lang="en-US" sz="5000"/>
              <a:t>Team 513</a:t>
            </a:r>
          </a:p>
        </p:txBody>
      </p:sp>
      <p:sp>
        <p:nvSpPr>
          <p:cNvPr id="189" name="Google Shape;189;p2"/>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a:t>
            </a:r>
          </a:p>
        </p:txBody>
      </p:sp>
      <p:sp>
        <p:nvSpPr>
          <p:cNvPr id="190" name="Google Shape;190;p2"/>
          <p:cNvSpPr txBox="1">
            <a:spLocks noGrp="1"/>
          </p:cNvSpPr>
          <p:nvPr>
            <p:ph type="body" idx="1"/>
          </p:nvPr>
        </p:nvSpPr>
        <p:spPr>
          <a:xfrm>
            <a:off x="10372274" y="5593440"/>
            <a:ext cx="1828800" cy="310896"/>
          </a:xfrm>
          <a:prstGeom prst="rect">
            <a:avLst/>
          </a:prstGeom>
          <a:noFill/>
          <a:ln>
            <a:noFill/>
          </a:ln>
        </p:spPr>
        <p:txBody>
          <a:bodyPr spcFirstLastPara="1" wrap="square" lIns="91425" tIns="45700" rIns="91425" bIns="45700" anchor="t" anchorCtr="0">
            <a:noAutofit/>
          </a:bodyPr>
          <a:lstStyle/>
          <a:p>
            <a:pPr marL="0" indent="0">
              <a:spcBef>
                <a:spcPts val="0"/>
              </a:spcBef>
            </a:pPr>
            <a:r>
              <a:rPr lang="en-US"/>
              <a:t>Patrick Marlatt</a:t>
            </a:r>
          </a:p>
        </p:txBody>
      </p:sp>
      <p:pic>
        <p:nvPicPr>
          <p:cNvPr id="193" name="Google Shape;193;p2"/>
          <p:cNvPicPr preferRelativeResize="0"/>
          <p:nvPr/>
        </p:nvPicPr>
        <p:blipFill rotWithShape="1">
          <a:blip r:embed="rId3">
            <a:alphaModFix/>
          </a:blip>
          <a:srcRect t="6266" r="3744" b="14007"/>
          <a:stretch/>
        </p:blipFill>
        <p:spPr>
          <a:xfrm>
            <a:off x="9313653" y="1577776"/>
            <a:ext cx="2202611" cy="2559695"/>
          </a:xfrm>
          <a:prstGeom prst="rect">
            <a:avLst/>
          </a:prstGeom>
          <a:noFill/>
          <a:ln>
            <a:noFill/>
          </a:ln>
        </p:spPr>
      </p:pic>
      <p:pic>
        <p:nvPicPr>
          <p:cNvPr id="195" name="Google Shape;195;p2"/>
          <p:cNvPicPr preferRelativeResize="0"/>
          <p:nvPr/>
        </p:nvPicPr>
        <p:blipFill rotWithShape="1">
          <a:blip r:embed="rId4">
            <a:alphaModFix/>
          </a:blip>
          <a:srcRect l="14748"/>
          <a:stretch/>
        </p:blipFill>
        <p:spPr>
          <a:xfrm>
            <a:off x="6435306" y="1581425"/>
            <a:ext cx="2190465" cy="2555942"/>
          </a:xfrm>
          <a:prstGeom prst="rect">
            <a:avLst/>
          </a:prstGeom>
          <a:noFill/>
          <a:ln>
            <a:noFill/>
          </a:ln>
        </p:spPr>
      </p:pic>
      <p:pic>
        <p:nvPicPr>
          <p:cNvPr id="197" name="Google Shape;197;p2"/>
          <p:cNvPicPr preferRelativeResize="0"/>
          <p:nvPr/>
        </p:nvPicPr>
        <p:blipFill rotWithShape="1">
          <a:blip r:embed="rId5">
            <a:alphaModFix/>
          </a:blip>
          <a:srcRect l="4420" t="-5" r="11050" b="349"/>
          <a:stretch/>
        </p:blipFill>
        <p:spPr>
          <a:xfrm>
            <a:off x="660682" y="1578647"/>
            <a:ext cx="2211827" cy="2561487"/>
          </a:xfrm>
          <a:prstGeom prst="rect">
            <a:avLst/>
          </a:prstGeom>
          <a:noFill/>
          <a:ln>
            <a:noFill/>
          </a:ln>
        </p:spPr>
      </p:pic>
      <p:grpSp>
        <p:nvGrpSpPr>
          <p:cNvPr id="4" name="Group 1">
            <a:extLst>
              <a:ext uri="{FF2B5EF4-FFF2-40B4-BE49-F238E27FC236}">
                <a16:creationId xmlns:a16="http://schemas.microsoft.com/office/drawing/2014/main" id="{397A395B-4FA5-4CA7-84D3-F4E30FF9FC5F}"/>
              </a:ext>
            </a:extLst>
          </p:cNvPr>
          <p:cNvGrpSpPr/>
          <p:nvPr/>
        </p:nvGrpSpPr>
        <p:grpSpPr>
          <a:xfrm>
            <a:off x="3556958" y="1577772"/>
            <a:ext cx="2202610" cy="2871765"/>
            <a:chOff x="3556958" y="2008078"/>
            <a:chExt cx="2202610" cy="2871765"/>
          </a:xfrm>
        </p:grpSpPr>
        <p:sp>
          <p:nvSpPr>
            <p:cNvPr id="192" name="Google Shape;192;p2"/>
            <p:cNvSpPr txBox="1"/>
            <p:nvPr/>
          </p:nvSpPr>
          <p:spPr>
            <a:xfrm>
              <a:off x="3625970" y="4572107"/>
              <a:ext cx="2132951" cy="30773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a:solidFill>
                  <a:schemeClr val="dk1"/>
                </a:solidFill>
              </a:endParaRPr>
            </a:p>
          </p:txBody>
        </p:sp>
        <p:pic>
          <p:nvPicPr>
            <p:cNvPr id="198" name="Google Shape;198;p2"/>
            <p:cNvPicPr preferRelativeResize="0"/>
            <p:nvPr/>
          </p:nvPicPr>
          <p:blipFill>
            <a:blip r:embed="rId6">
              <a:alphaModFix/>
            </a:blip>
            <a:stretch>
              <a:fillRect/>
            </a:stretch>
          </p:blipFill>
          <p:spPr>
            <a:xfrm>
              <a:off x="3556958" y="2008078"/>
              <a:ext cx="2202610" cy="2559697"/>
            </a:xfrm>
            <a:prstGeom prst="rect">
              <a:avLst/>
            </a:prstGeom>
            <a:noFill/>
            <a:ln>
              <a:noFill/>
            </a:ln>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
          <p:cNvSpPr txBox="1">
            <a:spLocks noGrp="1"/>
          </p:cNvSpPr>
          <p:nvPr>
            <p:ph type="title"/>
          </p:nvPr>
        </p:nvSpPr>
        <p:spPr>
          <a:xfrm>
            <a:off x="831850" y="689826"/>
            <a:ext cx="10515600" cy="1006200"/>
          </a:xfrm>
          <a:prstGeom prst="rect">
            <a:avLst/>
          </a:prstGeom>
          <a:noFill/>
          <a:ln>
            <a:noFill/>
          </a:ln>
        </p:spPr>
        <p:txBody>
          <a:bodyPr spcFirstLastPara="1" wrap="square" lIns="91425" tIns="45700" rIns="91425" bIns="45700" anchor="b" anchorCtr="0">
            <a:normAutofit/>
          </a:bodyPr>
          <a:lstStyle/>
          <a:p>
            <a:r>
              <a:rPr lang="en-US" sz="5000" dirty="0"/>
              <a:t>Modeling Approach</a:t>
            </a:r>
          </a:p>
        </p:txBody>
      </p:sp>
      <p:sp>
        <p:nvSpPr>
          <p:cNvPr id="219" name="Google Shape;219;p4"/>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dirty="0"/>
              <a:t>20</a:t>
            </a:r>
            <a:endParaRPr dirty="0"/>
          </a:p>
        </p:txBody>
      </p:sp>
      <p:sp>
        <p:nvSpPr>
          <p:cNvPr id="3" name="TextBox 2"/>
          <p:cNvSpPr txBox="1"/>
          <p:nvPr/>
        </p:nvSpPr>
        <p:spPr>
          <a:xfrm>
            <a:off x="1272853" y="1619036"/>
            <a:ext cx="4709568" cy="4370427"/>
          </a:xfrm>
          <a:prstGeom prst="rect">
            <a:avLst/>
          </a:prstGeom>
          <a:noFill/>
        </p:spPr>
        <p:txBody>
          <a:bodyPr wrap="square" lIns="91440" tIns="45720" rIns="91440" bIns="45720" rtlCol="0" anchor="t">
            <a:spAutoFit/>
          </a:bodyPr>
          <a:lstStyle/>
          <a:p>
            <a:pPr lvl="1"/>
            <a:r>
              <a:rPr lang="en-US" sz="2400" dirty="0"/>
              <a:t>Input variables override the current controller and will be set using a pseudo-random binary sequence (PRBS)</a:t>
            </a:r>
            <a:endParaRPr lang="en-US" dirty="0"/>
          </a:p>
          <a:p>
            <a:pPr lvl="1"/>
            <a:endParaRPr lang="en-US" dirty="0"/>
          </a:p>
          <a:p>
            <a:pPr lvl="1"/>
            <a:r>
              <a:rPr lang="en-US" sz="2400" dirty="0"/>
              <a:t>The throttle data is semi-random, while the wastegate variable is set to a constant (wide open) and vice versa</a:t>
            </a:r>
          </a:p>
          <a:p>
            <a:pPr lvl="1"/>
            <a:endParaRPr lang="en-US" sz="2400" dirty="0"/>
          </a:p>
          <a:p>
            <a:pPr lvl="1"/>
            <a:r>
              <a:rPr lang="en-US" sz="2400" dirty="0"/>
              <a:t>Alternating around a critical point at 3000 rpm</a:t>
            </a:r>
          </a:p>
        </p:txBody>
      </p:sp>
      <p:sp>
        <p:nvSpPr>
          <p:cNvPr id="2" name="Google Shape;205;p3">
            <a:extLst>
              <a:ext uri="{FF2B5EF4-FFF2-40B4-BE49-F238E27FC236}">
                <a16:creationId xmlns:a16="http://schemas.microsoft.com/office/drawing/2014/main" id="{7682E63D-054D-4900-82F6-C142094246A4}"/>
              </a:ext>
            </a:extLst>
          </p:cNvPr>
          <p:cNvSpPr txBox="1">
            <a:spLocks/>
          </p:cNvSpPr>
          <p:nvPr/>
        </p:nvSpPr>
        <p:spPr>
          <a:xfrm>
            <a:off x="10364778" y="5599795"/>
            <a:ext cx="1828800" cy="31089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Austin </a:t>
            </a:r>
            <a:r>
              <a:rPr lang="en-US" err="1"/>
              <a:t>LaFever</a:t>
            </a:r>
          </a:p>
          <a:p>
            <a:endParaRPr lang="en-US"/>
          </a:p>
        </p:txBody>
      </p:sp>
      <p:pic>
        <p:nvPicPr>
          <p:cNvPr id="4" name="Picture 4" descr="Diagram&#10;&#10;Description automatically generated">
            <a:extLst>
              <a:ext uri="{FF2B5EF4-FFF2-40B4-BE49-F238E27FC236}">
                <a16:creationId xmlns:a16="http://schemas.microsoft.com/office/drawing/2014/main" id="{1ADAA8F6-8BB8-4096-9708-5DEF222ED911}"/>
              </a:ext>
            </a:extLst>
          </p:cNvPr>
          <p:cNvPicPr>
            <a:picLocks noChangeAspect="1"/>
          </p:cNvPicPr>
          <p:nvPr/>
        </p:nvPicPr>
        <p:blipFill>
          <a:blip r:embed="rId3"/>
          <a:stretch>
            <a:fillRect/>
          </a:stretch>
        </p:blipFill>
        <p:spPr>
          <a:xfrm>
            <a:off x="5974287" y="1715661"/>
            <a:ext cx="5127121" cy="3589075"/>
          </a:xfrm>
          <a:prstGeom prst="rect">
            <a:avLst/>
          </a:prstGeom>
        </p:spPr>
      </p:pic>
      <p:sp>
        <p:nvSpPr>
          <p:cNvPr id="5" name="Rectangle 4"/>
          <p:cNvSpPr/>
          <p:nvPr/>
        </p:nvSpPr>
        <p:spPr>
          <a:xfrm>
            <a:off x="6518365" y="2847703"/>
            <a:ext cx="407964" cy="378823"/>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518365" y="3474720"/>
            <a:ext cx="403968" cy="427365"/>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518365" y="4554582"/>
            <a:ext cx="407964" cy="409304"/>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967435" y="2882615"/>
            <a:ext cx="1045936" cy="304723"/>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V="1">
            <a:off x="6922333" y="3697455"/>
            <a:ext cx="736856" cy="6016"/>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823366" y="4743993"/>
            <a:ext cx="504702" cy="0"/>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328068" y="3034976"/>
            <a:ext cx="0" cy="1725875"/>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0" idx="3"/>
          </p:cNvCxnSpPr>
          <p:nvPr/>
        </p:nvCxnSpPr>
        <p:spPr>
          <a:xfrm flipV="1">
            <a:off x="9013371" y="3034976"/>
            <a:ext cx="166792" cy="1"/>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180163" y="2766951"/>
            <a:ext cx="1888" cy="287915"/>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7777430" y="4608490"/>
            <a:ext cx="1045936" cy="304723"/>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p:cNvCxnSpPr/>
          <p:nvPr/>
        </p:nvCxnSpPr>
        <p:spPr>
          <a:xfrm>
            <a:off x="6925004" y="4754989"/>
            <a:ext cx="855097" cy="1"/>
          </a:xfrm>
          <a:prstGeom prst="straightConnector1">
            <a:avLst/>
          </a:prstGeom>
          <a:ln w="381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6922333" y="3039249"/>
            <a:ext cx="591650" cy="0"/>
          </a:xfrm>
          <a:prstGeom prst="straightConnector1">
            <a:avLst/>
          </a:prstGeom>
          <a:ln w="381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7785381" y="3039249"/>
            <a:ext cx="190005" cy="1"/>
          </a:xfrm>
          <a:prstGeom prst="straightConnector1">
            <a:avLst/>
          </a:prstGeom>
          <a:ln w="381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9180163" y="2773747"/>
            <a:ext cx="504525" cy="7951"/>
          </a:xfrm>
          <a:prstGeom prst="straightConnector1">
            <a:avLst/>
          </a:prstGeom>
          <a:ln w="381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7640116" y="3165831"/>
            <a:ext cx="0" cy="526844"/>
          </a:xfrm>
          <a:prstGeom prst="straightConnector1">
            <a:avLst/>
          </a:prstGeom>
          <a:ln w="381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9326180" y="3042172"/>
            <a:ext cx="358508" cy="497"/>
          </a:xfrm>
          <a:prstGeom prst="straightConnector1">
            <a:avLst/>
          </a:prstGeom>
          <a:ln w="381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9823449" y="2695342"/>
            <a:ext cx="971551" cy="187274"/>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9817987" y="2919764"/>
            <a:ext cx="1018355" cy="227020"/>
          </a:xfrm>
          <a:prstGeom prst="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7509698" y="2904057"/>
            <a:ext cx="263108" cy="265271"/>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6" descr="Target with solid fill">
            <a:extLst>
              <a:ext uri="{FF2B5EF4-FFF2-40B4-BE49-F238E27FC236}">
                <a16:creationId xmlns:a16="http://schemas.microsoft.com/office/drawing/2014/main" id="{21EDA5B4-EAC4-4352-A9F2-6EF052985E8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2641" y="5040709"/>
            <a:ext cx="914400" cy="914400"/>
          </a:xfrm>
          <a:prstGeom prst="rect">
            <a:avLst/>
          </a:prstGeom>
        </p:spPr>
      </p:pic>
      <p:pic>
        <p:nvPicPr>
          <p:cNvPr id="7" name="Graphic 11" descr="Normal Distribution with solid fill">
            <a:extLst>
              <a:ext uri="{FF2B5EF4-FFF2-40B4-BE49-F238E27FC236}">
                <a16:creationId xmlns:a16="http://schemas.microsoft.com/office/drawing/2014/main" id="{DF2A82AF-EF2E-45B5-A18F-041F2EA59B8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2641" y="3448020"/>
            <a:ext cx="914400" cy="914400"/>
          </a:xfrm>
          <a:prstGeom prst="rect">
            <a:avLst/>
          </a:prstGeom>
        </p:spPr>
      </p:pic>
      <p:pic>
        <p:nvPicPr>
          <p:cNvPr id="12" name="Graphic 12" descr="Game controller with solid fill">
            <a:extLst>
              <a:ext uri="{FF2B5EF4-FFF2-40B4-BE49-F238E27FC236}">
                <a16:creationId xmlns:a16="http://schemas.microsoft.com/office/drawing/2014/main" id="{15F00A03-D0FE-4E81-A27A-6FDC201D406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72641" y="1876652"/>
            <a:ext cx="914400" cy="914400"/>
          </a:xfrm>
          <a:prstGeom prst="rect">
            <a:avLst/>
          </a:prstGeom>
        </p:spPr>
      </p:pic>
    </p:spTree>
    <p:extLst>
      <p:ext uri="{BB962C8B-B14F-4D97-AF65-F5344CB8AC3E}">
        <p14:creationId xmlns:p14="http://schemas.microsoft.com/office/powerpoint/2010/main" val="658409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
          <p:cNvSpPr txBox="1">
            <a:spLocks noGrp="1"/>
          </p:cNvSpPr>
          <p:nvPr>
            <p:ph type="title"/>
          </p:nvPr>
        </p:nvSpPr>
        <p:spPr>
          <a:xfrm>
            <a:off x="831850" y="689826"/>
            <a:ext cx="10515600" cy="1006200"/>
          </a:xfrm>
          <a:prstGeom prst="rect">
            <a:avLst/>
          </a:prstGeom>
          <a:noFill/>
          <a:ln>
            <a:noFill/>
          </a:ln>
        </p:spPr>
        <p:txBody>
          <a:bodyPr spcFirstLastPara="1" wrap="square" lIns="91425" tIns="45700" rIns="91425" bIns="45700" anchor="b" anchorCtr="0">
            <a:normAutofit/>
          </a:bodyPr>
          <a:lstStyle/>
          <a:p>
            <a:r>
              <a:rPr lang="en-US" sz="5000"/>
              <a:t>Modeling Approach</a:t>
            </a:r>
          </a:p>
        </p:txBody>
      </p:sp>
      <p:sp>
        <p:nvSpPr>
          <p:cNvPr id="219" name="Google Shape;219;p4"/>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dirty="0"/>
              <a:t>21</a:t>
            </a:r>
            <a:endParaRPr dirty="0"/>
          </a:p>
        </p:txBody>
      </p:sp>
      <p:sp>
        <p:nvSpPr>
          <p:cNvPr id="3" name="TextBox 2"/>
          <p:cNvSpPr txBox="1"/>
          <p:nvPr/>
        </p:nvSpPr>
        <p:spPr>
          <a:xfrm>
            <a:off x="867140" y="1850787"/>
            <a:ext cx="4132920" cy="3785652"/>
          </a:xfrm>
          <a:prstGeom prst="rect">
            <a:avLst/>
          </a:prstGeom>
          <a:noFill/>
        </p:spPr>
        <p:txBody>
          <a:bodyPr wrap="square" lIns="91440" tIns="45720" rIns="91440" bIns="45720" rtlCol="0" anchor="t">
            <a:spAutoFit/>
          </a:bodyPr>
          <a:lstStyle/>
          <a:p>
            <a:pPr lvl="1"/>
            <a:r>
              <a:rPr lang="en-US" sz="2400"/>
              <a:t>Input and output data are recorded using data sinks</a:t>
            </a:r>
            <a:endParaRPr lang="en-US"/>
          </a:p>
          <a:p>
            <a:pPr lvl="1"/>
            <a:endParaRPr lang="en-US" sz="2400"/>
          </a:p>
          <a:p>
            <a:pPr lvl="1"/>
            <a:r>
              <a:rPr lang="en-US" sz="2400"/>
              <a:t>MATLAB system identification toolbox can create a state space model using this data</a:t>
            </a:r>
          </a:p>
          <a:p>
            <a:pPr marL="457200" lvl="5" indent="-457200">
              <a:buChar char="•"/>
            </a:pPr>
            <a:endParaRPr lang="en-US" sz="2400"/>
          </a:p>
          <a:p>
            <a:pPr marL="342900" indent="-342900">
              <a:buChar char="•"/>
            </a:pPr>
            <a:endParaRPr lang="en-US" sz="2400"/>
          </a:p>
          <a:p>
            <a:pPr marL="342900" indent="-342900">
              <a:buChar char="•"/>
            </a:pPr>
            <a:endParaRPr lang="en-US" sz="2400"/>
          </a:p>
        </p:txBody>
      </p:sp>
      <p:sp>
        <p:nvSpPr>
          <p:cNvPr id="2" name="Google Shape;205;p3">
            <a:extLst>
              <a:ext uri="{FF2B5EF4-FFF2-40B4-BE49-F238E27FC236}">
                <a16:creationId xmlns:a16="http://schemas.microsoft.com/office/drawing/2014/main" id="{7682E63D-054D-4900-82F6-C142094246A4}"/>
              </a:ext>
            </a:extLst>
          </p:cNvPr>
          <p:cNvSpPr txBox="1">
            <a:spLocks/>
          </p:cNvSpPr>
          <p:nvPr/>
        </p:nvSpPr>
        <p:spPr>
          <a:xfrm>
            <a:off x="10364777" y="5599795"/>
            <a:ext cx="1828800" cy="31089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Austin </a:t>
            </a:r>
            <a:r>
              <a:rPr lang="en-US" err="1"/>
              <a:t>LaFever</a:t>
            </a:r>
          </a:p>
          <a:p>
            <a:endParaRPr lang="en-US"/>
          </a:p>
        </p:txBody>
      </p:sp>
      <p:pic>
        <p:nvPicPr>
          <p:cNvPr id="4" name="Picture 4" descr="Diagram&#10;&#10;Description automatically generated">
            <a:extLst>
              <a:ext uri="{FF2B5EF4-FFF2-40B4-BE49-F238E27FC236}">
                <a16:creationId xmlns:a16="http://schemas.microsoft.com/office/drawing/2014/main" id="{62487FC4-B937-42D3-802F-00734998C3BC}"/>
              </a:ext>
            </a:extLst>
          </p:cNvPr>
          <p:cNvPicPr>
            <a:picLocks noChangeAspect="1"/>
          </p:cNvPicPr>
          <p:nvPr/>
        </p:nvPicPr>
        <p:blipFill rotWithShape="1">
          <a:blip r:embed="rId3"/>
          <a:srcRect t="7067" r="-1136"/>
          <a:stretch/>
        </p:blipFill>
        <p:spPr>
          <a:xfrm>
            <a:off x="5234968" y="1804248"/>
            <a:ext cx="5950737" cy="3513186"/>
          </a:xfrm>
          <a:prstGeom prst="rect">
            <a:avLst/>
          </a:prstGeom>
        </p:spPr>
      </p:pic>
      <p:pic>
        <p:nvPicPr>
          <p:cNvPr id="5" name="Graphic 5" descr="Sink with solid fill">
            <a:extLst>
              <a:ext uri="{FF2B5EF4-FFF2-40B4-BE49-F238E27FC236}">
                <a16:creationId xmlns:a16="http://schemas.microsoft.com/office/drawing/2014/main" id="{9E147D8A-40F2-42B9-ABDA-CE2F3D78A9E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9152" y="1849394"/>
            <a:ext cx="770238" cy="770238"/>
          </a:xfrm>
          <a:prstGeom prst="rect">
            <a:avLst/>
          </a:prstGeom>
        </p:spPr>
      </p:pic>
      <p:pic>
        <p:nvPicPr>
          <p:cNvPr id="6" name="Graphic 24" descr="Packing Box Open with solid fill">
            <a:extLst>
              <a:ext uri="{FF2B5EF4-FFF2-40B4-BE49-F238E27FC236}">
                <a16:creationId xmlns:a16="http://schemas.microsoft.com/office/drawing/2014/main" id="{A8567E5F-E72C-4A0A-9C2B-B94E5928F80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9153" y="3249826"/>
            <a:ext cx="770238" cy="770238"/>
          </a:xfrm>
          <a:prstGeom prst="rect">
            <a:avLst/>
          </a:prstGeom>
        </p:spPr>
      </p:pic>
    </p:spTree>
    <p:extLst>
      <p:ext uri="{BB962C8B-B14F-4D97-AF65-F5344CB8AC3E}">
        <p14:creationId xmlns:p14="http://schemas.microsoft.com/office/powerpoint/2010/main" val="3414505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
          <p:cNvSpPr txBox="1">
            <a:spLocks noGrp="1"/>
          </p:cNvSpPr>
          <p:nvPr>
            <p:ph type="title"/>
          </p:nvPr>
        </p:nvSpPr>
        <p:spPr>
          <a:xfrm>
            <a:off x="831850" y="689826"/>
            <a:ext cx="10515600" cy="1006200"/>
          </a:xfrm>
          <a:prstGeom prst="rect">
            <a:avLst/>
          </a:prstGeom>
          <a:noFill/>
          <a:ln>
            <a:noFill/>
          </a:ln>
        </p:spPr>
        <p:txBody>
          <a:bodyPr spcFirstLastPara="1" wrap="square" lIns="91425" tIns="45700" rIns="91425" bIns="45700" anchor="b" anchorCtr="0">
            <a:normAutofit/>
          </a:bodyPr>
          <a:lstStyle/>
          <a:p>
            <a:r>
              <a:rPr lang="en-US" sz="5000"/>
              <a:t>Modeling Approach</a:t>
            </a:r>
          </a:p>
        </p:txBody>
      </p:sp>
      <p:sp>
        <p:nvSpPr>
          <p:cNvPr id="219" name="Google Shape;219;p4"/>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dirty="0"/>
              <a:t>22</a:t>
            </a:r>
            <a:endParaRPr dirty="0"/>
          </a:p>
        </p:txBody>
      </p:sp>
      <p:sp>
        <p:nvSpPr>
          <p:cNvPr id="3" name="TextBox 2"/>
          <p:cNvSpPr txBox="1"/>
          <p:nvPr/>
        </p:nvSpPr>
        <p:spPr>
          <a:xfrm>
            <a:off x="877437" y="1850786"/>
            <a:ext cx="4410947" cy="3416320"/>
          </a:xfrm>
          <a:prstGeom prst="rect">
            <a:avLst/>
          </a:prstGeom>
          <a:noFill/>
        </p:spPr>
        <p:txBody>
          <a:bodyPr wrap="square" lIns="91440" tIns="45720" rIns="91440" bIns="45720" rtlCol="0" anchor="t">
            <a:spAutoFit/>
          </a:bodyPr>
          <a:lstStyle/>
          <a:p>
            <a:pPr lvl="1"/>
            <a:r>
              <a:rPr lang="en-US" sz="2400"/>
              <a:t>To the right is our current state space relationship</a:t>
            </a:r>
            <a:endParaRPr lang="en-US"/>
          </a:p>
          <a:p>
            <a:pPr lvl="1"/>
            <a:endParaRPr lang="en-US" sz="2400"/>
          </a:p>
          <a:p>
            <a:pPr lvl="1"/>
            <a:r>
              <a:rPr lang="en-US" sz="2400"/>
              <a:t>Will apply inputs to our state space to simulate outputs, and the compare those results to the same output from the controller</a:t>
            </a:r>
          </a:p>
          <a:p>
            <a:pPr marL="342900" indent="-342900">
              <a:buChar char="•"/>
            </a:pPr>
            <a:endParaRPr lang="en-US" sz="2400"/>
          </a:p>
        </p:txBody>
      </p:sp>
      <p:sp>
        <p:nvSpPr>
          <p:cNvPr id="2" name="Google Shape;205;p3">
            <a:extLst>
              <a:ext uri="{FF2B5EF4-FFF2-40B4-BE49-F238E27FC236}">
                <a16:creationId xmlns:a16="http://schemas.microsoft.com/office/drawing/2014/main" id="{7682E63D-054D-4900-82F6-C142094246A4}"/>
              </a:ext>
            </a:extLst>
          </p:cNvPr>
          <p:cNvSpPr txBox="1">
            <a:spLocks/>
          </p:cNvSpPr>
          <p:nvPr/>
        </p:nvSpPr>
        <p:spPr>
          <a:xfrm>
            <a:off x="10364777" y="5599795"/>
            <a:ext cx="1828800" cy="31089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Austin </a:t>
            </a:r>
            <a:r>
              <a:rPr lang="en-US" err="1"/>
              <a:t>LaFever</a:t>
            </a:r>
          </a:p>
          <a:p>
            <a:endParaRPr lang="en-US"/>
          </a:p>
        </p:txBody>
      </p:sp>
      <p:pic>
        <p:nvPicPr>
          <p:cNvPr id="4" name="Picture 4" descr="Table&#10;&#10;Description automatically generated">
            <a:extLst>
              <a:ext uri="{FF2B5EF4-FFF2-40B4-BE49-F238E27FC236}">
                <a16:creationId xmlns:a16="http://schemas.microsoft.com/office/drawing/2014/main" id="{3ECC41D4-5D0F-4DA7-B782-03797CA0C573}"/>
              </a:ext>
            </a:extLst>
          </p:cNvPr>
          <p:cNvPicPr>
            <a:picLocks noChangeAspect="1"/>
          </p:cNvPicPr>
          <p:nvPr/>
        </p:nvPicPr>
        <p:blipFill rotWithShape="1">
          <a:blip r:embed="rId3"/>
          <a:srcRect b="22465"/>
          <a:stretch/>
        </p:blipFill>
        <p:spPr>
          <a:xfrm>
            <a:off x="5916169" y="1595783"/>
            <a:ext cx="4850184" cy="4057716"/>
          </a:xfrm>
          <a:prstGeom prst="rect">
            <a:avLst/>
          </a:prstGeom>
        </p:spPr>
      </p:pic>
      <p:pic>
        <p:nvPicPr>
          <p:cNvPr id="6" name="Graphic 7" descr="Venn diagram with solid fill">
            <a:extLst>
              <a:ext uri="{FF2B5EF4-FFF2-40B4-BE49-F238E27FC236}">
                <a16:creationId xmlns:a16="http://schemas.microsoft.com/office/drawing/2014/main" id="{D3112447-B14C-4598-AB24-C180646103F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593" y="1802875"/>
            <a:ext cx="914400" cy="914400"/>
          </a:xfrm>
          <a:prstGeom prst="rect">
            <a:avLst/>
          </a:prstGeom>
        </p:spPr>
      </p:pic>
      <p:grpSp>
        <p:nvGrpSpPr>
          <p:cNvPr id="10" name="Group 4">
            <a:extLst>
              <a:ext uri="{FF2B5EF4-FFF2-40B4-BE49-F238E27FC236}">
                <a16:creationId xmlns:a16="http://schemas.microsoft.com/office/drawing/2014/main" id="{B6CE54C7-2615-4AF1-8B51-28FB09E673BC}"/>
              </a:ext>
            </a:extLst>
          </p:cNvPr>
          <p:cNvGrpSpPr/>
          <p:nvPr/>
        </p:nvGrpSpPr>
        <p:grpSpPr>
          <a:xfrm>
            <a:off x="191530" y="3291014"/>
            <a:ext cx="687862" cy="1367484"/>
            <a:chOff x="2539313" y="4351637"/>
            <a:chExt cx="914401" cy="1820564"/>
          </a:xfrm>
        </p:grpSpPr>
        <p:pic>
          <p:nvPicPr>
            <p:cNvPr id="8" name="Graphic 8" descr="Checkmark with solid fill">
              <a:extLst>
                <a:ext uri="{FF2B5EF4-FFF2-40B4-BE49-F238E27FC236}">
                  <a16:creationId xmlns:a16="http://schemas.microsoft.com/office/drawing/2014/main" id="{BDD550E0-ED51-4E4C-8944-72A7E13A66C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539313" y="4351637"/>
              <a:ext cx="914400" cy="914400"/>
            </a:xfrm>
            <a:prstGeom prst="rect">
              <a:avLst/>
            </a:prstGeom>
          </p:spPr>
        </p:pic>
        <p:pic>
          <p:nvPicPr>
            <p:cNvPr id="9" name="Graphic 9" descr="Close with solid fill">
              <a:extLst>
                <a:ext uri="{FF2B5EF4-FFF2-40B4-BE49-F238E27FC236}">
                  <a16:creationId xmlns:a16="http://schemas.microsoft.com/office/drawing/2014/main" id="{25AB686D-4107-4CED-8AC5-DF37D90FA0A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539314" y="5257801"/>
              <a:ext cx="914400" cy="914400"/>
            </a:xfrm>
            <a:prstGeom prst="rect">
              <a:avLst/>
            </a:prstGeom>
          </p:spPr>
        </p:pic>
      </p:grpSp>
      <p:pic>
        <p:nvPicPr>
          <p:cNvPr id="5" name="Picture 10">
            <a:extLst>
              <a:ext uri="{FF2B5EF4-FFF2-40B4-BE49-F238E27FC236}">
                <a16:creationId xmlns:a16="http://schemas.microsoft.com/office/drawing/2014/main" id="{9302E543-13C8-410B-B2A6-CEBA5A63D8CB}"/>
              </a:ext>
            </a:extLst>
          </p:cNvPr>
          <p:cNvPicPr>
            <a:picLocks noChangeAspect="1"/>
          </p:cNvPicPr>
          <p:nvPr/>
        </p:nvPicPr>
        <p:blipFill>
          <a:blip r:embed="rId10"/>
          <a:stretch>
            <a:fillRect/>
          </a:stretch>
        </p:blipFill>
        <p:spPr>
          <a:xfrm>
            <a:off x="9842154" y="2919068"/>
            <a:ext cx="2104769" cy="1400864"/>
          </a:xfrm>
          <a:prstGeom prst="rect">
            <a:avLst/>
          </a:prstGeom>
        </p:spPr>
      </p:pic>
    </p:spTree>
    <p:extLst>
      <p:ext uri="{BB962C8B-B14F-4D97-AF65-F5344CB8AC3E}">
        <p14:creationId xmlns:p14="http://schemas.microsoft.com/office/powerpoint/2010/main" val="2092057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
          <p:cNvSpPr txBox="1">
            <a:spLocks noGrp="1"/>
          </p:cNvSpPr>
          <p:nvPr>
            <p:ph type="title"/>
          </p:nvPr>
        </p:nvSpPr>
        <p:spPr>
          <a:xfrm>
            <a:off x="831850" y="689826"/>
            <a:ext cx="10515600" cy="1006200"/>
          </a:xfrm>
          <a:prstGeom prst="rect">
            <a:avLst/>
          </a:prstGeom>
          <a:noFill/>
          <a:ln>
            <a:noFill/>
          </a:ln>
        </p:spPr>
        <p:txBody>
          <a:bodyPr spcFirstLastPara="1" wrap="square" lIns="91425" tIns="45700" rIns="91425" bIns="45700" anchor="b" anchorCtr="0">
            <a:normAutofit/>
          </a:bodyPr>
          <a:lstStyle/>
          <a:p>
            <a:r>
              <a:rPr lang="en-US" sz="5000" dirty="0"/>
              <a:t>MPC Design Approach</a:t>
            </a:r>
          </a:p>
        </p:txBody>
      </p:sp>
      <p:sp>
        <p:nvSpPr>
          <p:cNvPr id="219" name="Google Shape;219;p4"/>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dirty="0"/>
              <a:t>23</a:t>
            </a:r>
            <a:endParaRPr dirty="0"/>
          </a:p>
        </p:txBody>
      </p:sp>
      <p:sp>
        <p:nvSpPr>
          <p:cNvPr id="3" name="TextBox 2"/>
          <p:cNvSpPr txBox="1"/>
          <p:nvPr/>
        </p:nvSpPr>
        <p:spPr>
          <a:xfrm>
            <a:off x="1124572" y="2180300"/>
            <a:ext cx="4410947" cy="3046988"/>
          </a:xfrm>
          <a:prstGeom prst="rect">
            <a:avLst/>
          </a:prstGeom>
          <a:noFill/>
        </p:spPr>
        <p:txBody>
          <a:bodyPr wrap="square" lIns="91440" tIns="45720" rIns="91440" bIns="45720" rtlCol="0" anchor="t">
            <a:spAutoFit/>
          </a:bodyPr>
          <a:lstStyle/>
          <a:p>
            <a:pPr lvl="1"/>
            <a:r>
              <a:rPr lang="en-US" sz="2400" dirty="0"/>
              <a:t>The MPC designer will allow us to quickly input our confirmed state space, set inputs and outputs, and make modifications as needed</a:t>
            </a:r>
            <a:endParaRPr lang="en-US"/>
          </a:p>
          <a:p>
            <a:pPr marL="457200" lvl="5" indent="-457200">
              <a:buChar char="•"/>
            </a:pPr>
            <a:endParaRPr lang="en-US" sz="2400" dirty="0"/>
          </a:p>
          <a:p>
            <a:pPr marL="342900" indent="-342900">
              <a:buChar char="•"/>
            </a:pPr>
            <a:endParaRPr lang="en-US" sz="2400" dirty="0"/>
          </a:p>
          <a:p>
            <a:pPr marL="342900" indent="-342900">
              <a:buChar char="•"/>
            </a:pPr>
            <a:endParaRPr lang="en-US" sz="2400" dirty="0"/>
          </a:p>
        </p:txBody>
      </p:sp>
      <p:sp>
        <p:nvSpPr>
          <p:cNvPr id="2" name="Google Shape;205;p3">
            <a:extLst>
              <a:ext uri="{FF2B5EF4-FFF2-40B4-BE49-F238E27FC236}">
                <a16:creationId xmlns:a16="http://schemas.microsoft.com/office/drawing/2014/main" id="{7682E63D-054D-4900-82F6-C142094246A4}"/>
              </a:ext>
            </a:extLst>
          </p:cNvPr>
          <p:cNvSpPr txBox="1">
            <a:spLocks/>
          </p:cNvSpPr>
          <p:nvPr/>
        </p:nvSpPr>
        <p:spPr>
          <a:xfrm>
            <a:off x="10364778" y="5599795"/>
            <a:ext cx="1828800" cy="31089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Austin </a:t>
            </a:r>
            <a:r>
              <a:rPr lang="en-US" err="1"/>
              <a:t>LaFever</a:t>
            </a:r>
          </a:p>
          <a:p>
            <a:endParaRPr lang="en-US"/>
          </a:p>
        </p:txBody>
      </p:sp>
      <p:pic>
        <p:nvPicPr>
          <p:cNvPr id="4" name="Picture 4" descr="Graphical user interface, text, application&#10;&#10;Description automatically generated">
            <a:extLst>
              <a:ext uri="{FF2B5EF4-FFF2-40B4-BE49-F238E27FC236}">
                <a16:creationId xmlns:a16="http://schemas.microsoft.com/office/drawing/2014/main" id="{2DC0BF8A-F83C-43DE-A4C7-10C84B37F790}"/>
              </a:ext>
            </a:extLst>
          </p:cNvPr>
          <p:cNvPicPr>
            <a:picLocks noChangeAspect="1"/>
          </p:cNvPicPr>
          <p:nvPr/>
        </p:nvPicPr>
        <p:blipFill>
          <a:blip r:embed="rId3"/>
          <a:stretch>
            <a:fillRect/>
          </a:stretch>
        </p:blipFill>
        <p:spPr>
          <a:xfrm>
            <a:off x="5572991" y="2721207"/>
            <a:ext cx="3364832" cy="2859679"/>
          </a:xfrm>
          <a:prstGeom prst="rect">
            <a:avLst/>
          </a:prstGeom>
        </p:spPr>
      </p:pic>
      <p:pic>
        <p:nvPicPr>
          <p:cNvPr id="5" name="Picture 5" descr="Graphical user interface, text, application&#10;&#10;Description automatically generated">
            <a:extLst>
              <a:ext uri="{FF2B5EF4-FFF2-40B4-BE49-F238E27FC236}">
                <a16:creationId xmlns:a16="http://schemas.microsoft.com/office/drawing/2014/main" id="{59F15170-8A27-43BB-AEE5-BF7ABD1F6ADD}"/>
              </a:ext>
            </a:extLst>
          </p:cNvPr>
          <p:cNvPicPr>
            <a:picLocks noChangeAspect="1"/>
          </p:cNvPicPr>
          <p:nvPr/>
        </p:nvPicPr>
        <p:blipFill>
          <a:blip r:embed="rId4"/>
          <a:stretch>
            <a:fillRect/>
          </a:stretch>
        </p:blipFill>
        <p:spPr>
          <a:xfrm>
            <a:off x="9005333" y="1025783"/>
            <a:ext cx="2973805" cy="3015369"/>
          </a:xfrm>
          <a:prstGeom prst="rect">
            <a:avLst/>
          </a:prstGeom>
        </p:spPr>
      </p:pic>
      <p:pic>
        <p:nvPicPr>
          <p:cNvPr id="6" name="Graphic 6" descr="Ui Ux with solid fill">
            <a:extLst>
              <a:ext uri="{FF2B5EF4-FFF2-40B4-BE49-F238E27FC236}">
                <a16:creationId xmlns:a16="http://schemas.microsoft.com/office/drawing/2014/main" id="{71B0A335-E2DC-4FEC-A1CD-56246B09345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1529" y="2662881"/>
            <a:ext cx="914400" cy="914400"/>
          </a:xfrm>
          <a:prstGeom prst="rect">
            <a:avLst/>
          </a:prstGeom>
        </p:spPr>
      </p:pic>
    </p:spTree>
    <p:extLst>
      <p:ext uri="{BB962C8B-B14F-4D97-AF65-F5344CB8AC3E}">
        <p14:creationId xmlns:p14="http://schemas.microsoft.com/office/powerpoint/2010/main" val="12419572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
          <p:cNvSpPr txBox="1">
            <a:spLocks noGrp="1"/>
          </p:cNvSpPr>
          <p:nvPr>
            <p:ph type="title"/>
          </p:nvPr>
        </p:nvSpPr>
        <p:spPr>
          <a:xfrm>
            <a:off x="831850" y="689826"/>
            <a:ext cx="10515600" cy="1006200"/>
          </a:xfrm>
          <a:prstGeom prst="rect">
            <a:avLst/>
          </a:prstGeom>
          <a:noFill/>
          <a:ln>
            <a:noFill/>
          </a:ln>
        </p:spPr>
        <p:txBody>
          <a:bodyPr spcFirstLastPara="1" wrap="square" lIns="91425" tIns="45700" rIns="91425" bIns="45700" anchor="b" anchorCtr="0">
            <a:normAutofit/>
          </a:bodyPr>
          <a:lstStyle/>
          <a:p>
            <a:r>
              <a:rPr lang="en-US" sz="5000" dirty="0"/>
              <a:t>MPC Design Approach</a:t>
            </a:r>
          </a:p>
        </p:txBody>
      </p:sp>
      <p:sp>
        <p:nvSpPr>
          <p:cNvPr id="219" name="Google Shape;219;p4"/>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dirty="0"/>
              <a:t>24</a:t>
            </a:r>
            <a:endParaRPr dirty="0"/>
          </a:p>
        </p:txBody>
      </p:sp>
      <p:sp>
        <p:nvSpPr>
          <p:cNvPr id="3" name="TextBox 2"/>
          <p:cNvSpPr txBox="1"/>
          <p:nvPr/>
        </p:nvSpPr>
        <p:spPr>
          <a:xfrm>
            <a:off x="877437" y="1850786"/>
            <a:ext cx="9998947" cy="2308324"/>
          </a:xfrm>
          <a:prstGeom prst="rect">
            <a:avLst/>
          </a:prstGeom>
          <a:noFill/>
        </p:spPr>
        <p:txBody>
          <a:bodyPr wrap="square" lIns="91440" tIns="45720" rIns="91440" bIns="45720" rtlCol="0" anchor="t">
            <a:spAutoFit/>
          </a:bodyPr>
          <a:lstStyle/>
          <a:p>
            <a:pPr marL="342900" lvl="1" indent="-342900">
              <a:buChar char="•"/>
            </a:pPr>
            <a:r>
              <a:rPr lang="en-US" sz="2400" dirty="0"/>
              <a:t>Operating Points: Engine Speed and Torque </a:t>
            </a:r>
          </a:p>
          <a:p>
            <a:pPr marL="342900" lvl="1" indent="-342900">
              <a:buChar char="•"/>
            </a:pPr>
            <a:endParaRPr lang="en-US" sz="2400"/>
          </a:p>
          <a:p>
            <a:pPr marL="342900" lvl="1" indent="-342900">
              <a:buChar char="•"/>
            </a:pPr>
            <a:r>
              <a:rPr lang="en-US" sz="2400" dirty="0"/>
              <a:t>Scheduled MPC controllers based on selected operating points</a:t>
            </a:r>
          </a:p>
          <a:p>
            <a:pPr marL="457200" lvl="5" indent="-457200">
              <a:buChar char="•"/>
            </a:pPr>
            <a:endParaRPr lang="en-US" sz="2400" dirty="0"/>
          </a:p>
          <a:p>
            <a:pPr marL="342900" indent="-342900">
              <a:buChar char="•"/>
            </a:pPr>
            <a:endParaRPr lang="en-US" sz="2400" dirty="0"/>
          </a:p>
          <a:p>
            <a:pPr marL="342900" indent="-342900">
              <a:buChar char="•"/>
            </a:pPr>
            <a:endParaRPr lang="en-US" sz="2400" dirty="0"/>
          </a:p>
        </p:txBody>
      </p:sp>
      <p:sp>
        <p:nvSpPr>
          <p:cNvPr id="2" name="Google Shape;205;p3">
            <a:extLst>
              <a:ext uri="{FF2B5EF4-FFF2-40B4-BE49-F238E27FC236}">
                <a16:creationId xmlns:a16="http://schemas.microsoft.com/office/drawing/2014/main" id="{7682E63D-054D-4900-82F6-C142094246A4}"/>
              </a:ext>
            </a:extLst>
          </p:cNvPr>
          <p:cNvSpPr txBox="1">
            <a:spLocks/>
          </p:cNvSpPr>
          <p:nvPr/>
        </p:nvSpPr>
        <p:spPr>
          <a:xfrm>
            <a:off x="10364778" y="5599795"/>
            <a:ext cx="1828800" cy="31089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Austin </a:t>
            </a:r>
            <a:r>
              <a:rPr lang="en-US" err="1"/>
              <a:t>LaFever</a:t>
            </a:r>
          </a:p>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667816062"/>
              </p:ext>
            </p:extLst>
          </p:nvPr>
        </p:nvGraphicFramePr>
        <p:xfrm>
          <a:off x="1066800" y="3221150"/>
          <a:ext cx="9087368" cy="1938640"/>
        </p:xfrm>
        <a:graphic>
          <a:graphicData uri="http://schemas.openxmlformats.org/drawingml/2006/table">
            <a:tbl>
              <a:tblPr/>
              <a:tblGrid>
                <a:gridCol w="2424809">
                  <a:extLst>
                    <a:ext uri="{9D8B030D-6E8A-4147-A177-3AD203B41FA5}">
                      <a16:colId xmlns:a16="http://schemas.microsoft.com/office/drawing/2014/main" val="20000"/>
                    </a:ext>
                  </a:extLst>
                </a:gridCol>
                <a:gridCol w="1971573">
                  <a:extLst>
                    <a:ext uri="{9D8B030D-6E8A-4147-A177-3AD203B41FA5}">
                      <a16:colId xmlns:a16="http://schemas.microsoft.com/office/drawing/2014/main" val="20001"/>
                    </a:ext>
                  </a:extLst>
                </a:gridCol>
                <a:gridCol w="2243514">
                  <a:extLst>
                    <a:ext uri="{9D8B030D-6E8A-4147-A177-3AD203B41FA5}">
                      <a16:colId xmlns:a16="http://schemas.microsoft.com/office/drawing/2014/main" val="20002"/>
                    </a:ext>
                  </a:extLst>
                </a:gridCol>
                <a:gridCol w="2447472">
                  <a:extLst>
                    <a:ext uri="{9D8B030D-6E8A-4147-A177-3AD203B41FA5}">
                      <a16:colId xmlns:a16="http://schemas.microsoft.com/office/drawing/2014/main" val="20003"/>
                    </a:ext>
                  </a:extLst>
                </a:gridCol>
              </a:tblGrid>
              <a:tr h="484660">
                <a:tc>
                  <a:txBody>
                    <a:bodyPr/>
                    <a:lstStyle/>
                    <a:p>
                      <a:pPr algn="ctr" fontAlgn="b"/>
                      <a:r>
                        <a:rPr lang="sk-SK" sz="2900" b="0" i="0" u="none" strike="noStrike">
                          <a:solidFill>
                            <a:srgbClr val="000000"/>
                          </a:solidFill>
                          <a:effectLst/>
                          <a:latin typeface="Calibri" charset="0"/>
                        </a:rPr>
                        <a:t> </a:t>
                      </a:r>
                    </a:p>
                  </a:txBody>
                  <a:tcPr marL="30291" marR="30291" marT="30291"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en-US" sz="2900" b="1" i="0" u="none" strike="noStrike">
                          <a:solidFill>
                            <a:srgbClr val="000000"/>
                          </a:solidFill>
                          <a:effectLst/>
                          <a:latin typeface="Calibri" charset="0"/>
                        </a:rPr>
                        <a:t>Low Load</a:t>
                      </a:r>
                    </a:p>
                  </a:txBody>
                  <a:tcPr marL="30291" marR="30291" marT="302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en-US" sz="2900" b="1" i="0" u="none" strike="noStrike">
                          <a:solidFill>
                            <a:srgbClr val="000000"/>
                          </a:solidFill>
                          <a:effectLst/>
                          <a:latin typeface="Calibri" charset="0"/>
                        </a:rPr>
                        <a:t>Medium Load</a:t>
                      </a:r>
                    </a:p>
                  </a:txBody>
                  <a:tcPr marL="30291" marR="30291" marT="302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en-US" sz="2900" b="1" i="0" u="none" strike="noStrike">
                          <a:solidFill>
                            <a:srgbClr val="000000"/>
                          </a:solidFill>
                          <a:effectLst/>
                          <a:latin typeface="Calibri" charset="0"/>
                        </a:rPr>
                        <a:t>High Load</a:t>
                      </a:r>
                    </a:p>
                  </a:txBody>
                  <a:tcPr marL="30291" marR="30291" marT="302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10000"/>
                  </a:ext>
                </a:extLst>
              </a:tr>
              <a:tr h="484660">
                <a:tc>
                  <a:txBody>
                    <a:bodyPr/>
                    <a:lstStyle/>
                    <a:p>
                      <a:pPr algn="ctr" fontAlgn="b"/>
                      <a:r>
                        <a:rPr lang="en-US" sz="2900" b="1" i="0" u="none" strike="noStrike">
                          <a:solidFill>
                            <a:srgbClr val="000000"/>
                          </a:solidFill>
                          <a:effectLst/>
                          <a:latin typeface="Calibri" charset="0"/>
                        </a:rPr>
                        <a:t>Low Speed</a:t>
                      </a:r>
                    </a:p>
                  </a:txBody>
                  <a:tcPr marL="30291" marR="30291" marT="3029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en-US" sz="2900" b="0" i="0" u="none" strike="noStrike">
                          <a:solidFill>
                            <a:srgbClr val="000000"/>
                          </a:solidFill>
                          <a:effectLst/>
                          <a:latin typeface="Calibri" charset="0"/>
                        </a:rPr>
                        <a:t>MPC #1</a:t>
                      </a:r>
                    </a:p>
                  </a:txBody>
                  <a:tcPr marL="30291" marR="30291" marT="302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2900" b="0" i="0" u="none" strike="noStrike">
                          <a:solidFill>
                            <a:srgbClr val="000000"/>
                          </a:solidFill>
                          <a:effectLst/>
                          <a:latin typeface="Calibri" charset="0"/>
                        </a:rPr>
                        <a:t>MPC #2</a:t>
                      </a:r>
                    </a:p>
                  </a:txBody>
                  <a:tcPr marL="30291" marR="30291" marT="302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uk-UA" sz="2900" b="0" i="0" u="none" strike="noStrike">
                          <a:solidFill>
                            <a:srgbClr val="000000"/>
                          </a:solidFill>
                          <a:effectLst/>
                          <a:latin typeface="Calibri" charset="0"/>
                        </a:rPr>
                        <a:t>MPC #3</a:t>
                      </a:r>
                    </a:p>
                  </a:txBody>
                  <a:tcPr marL="30291" marR="30291" marT="302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1"/>
                  </a:ext>
                </a:extLst>
              </a:tr>
              <a:tr h="484660">
                <a:tc>
                  <a:txBody>
                    <a:bodyPr/>
                    <a:lstStyle/>
                    <a:p>
                      <a:pPr algn="ctr" fontAlgn="b"/>
                      <a:r>
                        <a:rPr lang="en-US" sz="2900" b="1" i="0" u="none" strike="noStrike">
                          <a:solidFill>
                            <a:srgbClr val="000000"/>
                          </a:solidFill>
                          <a:effectLst/>
                          <a:latin typeface="Calibri" charset="0"/>
                        </a:rPr>
                        <a:t>Medium Speed</a:t>
                      </a:r>
                    </a:p>
                  </a:txBody>
                  <a:tcPr marL="30291" marR="30291" marT="3029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en-US" sz="2900" b="0" i="0" u="none" strike="noStrike">
                          <a:solidFill>
                            <a:srgbClr val="000000"/>
                          </a:solidFill>
                          <a:effectLst/>
                          <a:latin typeface="Calibri" charset="0"/>
                        </a:rPr>
                        <a:t>MPC #4</a:t>
                      </a:r>
                    </a:p>
                  </a:txBody>
                  <a:tcPr marL="30291" marR="30291" marT="302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2900" b="0" i="0" u="none" strike="noStrike">
                          <a:solidFill>
                            <a:srgbClr val="000000"/>
                          </a:solidFill>
                          <a:effectLst/>
                          <a:latin typeface="Calibri" charset="0"/>
                        </a:rPr>
                        <a:t>MPC #5</a:t>
                      </a:r>
                    </a:p>
                  </a:txBody>
                  <a:tcPr marL="30291" marR="30291" marT="302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2900" b="0" i="0" u="none" strike="noStrike">
                          <a:solidFill>
                            <a:srgbClr val="000000"/>
                          </a:solidFill>
                          <a:effectLst/>
                          <a:latin typeface="Calibri" charset="0"/>
                        </a:rPr>
                        <a:t>MPC #6</a:t>
                      </a:r>
                    </a:p>
                  </a:txBody>
                  <a:tcPr marL="30291" marR="30291" marT="302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2"/>
                  </a:ext>
                </a:extLst>
              </a:tr>
              <a:tr h="484660">
                <a:tc>
                  <a:txBody>
                    <a:bodyPr/>
                    <a:lstStyle/>
                    <a:p>
                      <a:pPr algn="ctr" fontAlgn="b"/>
                      <a:r>
                        <a:rPr lang="en-US" sz="2900" b="1" i="0" u="none" strike="noStrike">
                          <a:solidFill>
                            <a:srgbClr val="000000"/>
                          </a:solidFill>
                          <a:effectLst/>
                          <a:latin typeface="Calibri" charset="0"/>
                        </a:rPr>
                        <a:t>High Speed</a:t>
                      </a:r>
                    </a:p>
                  </a:txBody>
                  <a:tcPr marL="30291" marR="30291" marT="3029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b"/>
                      <a:r>
                        <a:rPr lang="en-US" sz="2900" b="0" i="0" u="none" strike="noStrike">
                          <a:solidFill>
                            <a:srgbClr val="000000"/>
                          </a:solidFill>
                          <a:effectLst/>
                          <a:latin typeface="Calibri" charset="0"/>
                        </a:rPr>
                        <a:t>MPC #7</a:t>
                      </a:r>
                    </a:p>
                  </a:txBody>
                  <a:tcPr marL="30291" marR="30291" marT="302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2900" b="0" i="0" u="none" strike="noStrike">
                          <a:solidFill>
                            <a:srgbClr val="000000"/>
                          </a:solidFill>
                          <a:effectLst/>
                          <a:latin typeface="Calibri" charset="0"/>
                        </a:rPr>
                        <a:t>MPC #8</a:t>
                      </a:r>
                    </a:p>
                  </a:txBody>
                  <a:tcPr marL="30291" marR="30291" marT="302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2900" b="0" i="0" u="none" strike="noStrike" dirty="0">
                          <a:solidFill>
                            <a:srgbClr val="000000"/>
                          </a:solidFill>
                          <a:effectLst/>
                          <a:latin typeface="Calibri" charset="0"/>
                        </a:rPr>
                        <a:t>MPC #9</a:t>
                      </a:r>
                    </a:p>
                  </a:txBody>
                  <a:tcPr marL="30291" marR="30291" marT="302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965175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
          <p:cNvSpPr txBox="1">
            <a:spLocks noGrp="1"/>
          </p:cNvSpPr>
          <p:nvPr>
            <p:ph type="title"/>
          </p:nvPr>
        </p:nvSpPr>
        <p:spPr>
          <a:xfrm>
            <a:off x="831850" y="689826"/>
            <a:ext cx="10515600" cy="1006200"/>
          </a:xfrm>
          <a:prstGeom prst="rect">
            <a:avLst/>
          </a:prstGeom>
          <a:noFill/>
          <a:ln>
            <a:noFill/>
          </a:ln>
        </p:spPr>
        <p:txBody>
          <a:bodyPr spcFirstLastPara="1" wrap="square" lIns="91425" tIns="45700" rIns="91425" bIns="45700" anchor="b" anchorCtr="0">
            <a:normAutofit/>
          </a:bodyPr>
          <a:lstStyle/>
          <a:p>
            <a:r>
              <a:rPr lang="en-US" sz="5000"/>
              <a:t>Validation</a:t>
            </a:r>
          </a:p>
        </p:txBody>
      </p:sp>
      <p:sp>
        <p:nvSpPr>
          <p:cNvPr id="219" name="Google Shape;219;p4"/>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dirty="0"/>
              <a:t>25</a:t>
            </a:r>
            <a:endParaRPr dirty="0"/>
          </a:p>
        </p:txBody>
      </p:sp>
      <p:sp>
        <p:nvSpPr>
          <p:cNvPr id="3" name="TextBox 2"/>
          <p:cNvSpPr txBox="1"/>
          <p:nvPr/>
        </p:nvSpPr>
        <p:spPr>
          <a:xfrm>
            <a:off x="1452279" y="1593444"/>
            <a:ext cx="10230947" cy="3108543"/>
          </a:xfrm>
          <a:prstGeom prst="rect">
            <a:avLst/>
          </a:prstGeom>
          <a:noFill/>
        </p:spPr>
        <p:txBody>
          <a:bodyPr wrap="square" lIns="91440" tIns="45720" rIns="91440" bIns="45720" rtlCol="0" anchor="t">
            <a:spAutoFit/>
          </a:bodyPr>
          <a:lstStyle/>
          <a:p>
            <a:endParaRPr lang="en-US"/>
          </a:p>
          <a:p>
            <a:r>
              <a:rPr lang="en-US" sz="2400"/>
              <a:t>Validation done by checking the commanded torque vs. output torque graph</a:t>
            </a:r>
          </a:p>
          <a:p>
            <a:endParaRPr lang="en-US" sz="2400"/>
          </a:p>
          <a:p>
            <a:endParaRPr lang="en-US" sz="600"/>
          </a:p>
          <a:p>
            <a:r>
              <a:rPr lang="en-US" sz="2400"/>
              <a:t>Two methods of validation:</a:t>
            </a:r>
          </a:p>
          <a:p>
            <a:r>
              <a:rPr lang="en-US" sz="2400"/>
              <a:t>          	Software → running the simulation and comparing error</a:t>
            </a:r>
          </a:p>
          <a:p>
            <a:endParaRPr lang="en-US" sz="800"/>
          </a:p>
          <a:p>
            <a:r>
              <a:rPr lang="en-US" sz="2400"/>
              <a:t>          	Hardware in the loop (HIL) validation</a:t>
            </a:r>
          </a:p>
          <a:p>
            <a:endParaRPr lang="en-US" sz="2400"/>
          </a:p>
        </p:txBody>
      </p:sp>
      <p:sp>
        <p:nvSpPr>
          <p:cNvPr id="2" name="Google Shape;205;p3">
            <a:extLst>
              <a:ext uri="{FF2B5EF4-FFF2-40B4-BE49-F238E27FC236}">
                <a16:creationId xmlns:a16="http://schemas.microsoft.com/office/drawing/2014/main" id="{7682E63D-054D-4900-82F6-C142094246A4}"/>
              </a:ext>
            </a:extLst>
          </p:cNvPr>
          <p:cNvSpPr txBox="1">
            <a:spLocks/>
          </p:cNvSpPr>
          <p:nvPr/>
        </p:nvSpPr>
        <p:spPr>
          <a:xfrm>
            <a:off x="10364777" y="5599795"/>
            <a:ext cx="1828800" cy="31089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Austin </a:t>
            </a:r>
            <a:r>
              <a:rPr lang="en-US" err="1"/>
              <a:t>LaFever</a:t>
            </a:r>
          </a:p>
          <a:p>
            <a:endParaRPr lang="en-US"/>
          </a:p>
        </p:txBody>
      </p:sp>
      <p:pic>
        <p:nvPicPr>
          <p:cNvPr id="4" name="Graphic 4" descr="Clipboard Mixed with solid fill">
            <a:extLst>
              <a:ext uri="{FF2B5EF4-FFF2-40B4-BE49-F238E27FC236}">
                <a16:creationId xmlns:a16="http://schemas.microsoft.com/office/drawing/2014/main" id="{4940DF28-B6B9-477D-BE4D-67924F4C9F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9747" y="1715168"/>
            <a:ext cx="540084" cy="566821"/>
          </a:xfrm>
          <a:prstGeom prst="rect">
            <a:avLst/>
          </a:prstGeom>
        </p:spPr>
      </p:pic>
      <p:pic>
        <p:nvPicPr>
          <p:cNvPr id="5" name="Graphic 5" descr="Badge with solid fill">
            <a:extLst>
              <a:ext uri="{FF2B5EF4-FFF2-40B4-BE49-F238E27FC236}">
                <a16:creationId xmlns:a16="http://schemas.microsoft.com/office/drawing/2014/main" id="{31C6B7D9-5013-4A8B-8257-3DEE594E6FE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19747" y="3001878"/>
            <a:ext cx="540085" cy="513348"/>
          </a:xfrm>
          <a:prstGeom prst="rect">
            <a:avLst/>
          </a:prstGeom>
        </p:spPr>
      </p:pic>
      <p:pic>
        <p:nvPicPr>
          <p:cNvPr id="6" name="Picture 6" descr="A picture containing icon&#10;&#10;Description automatically generated">
            <a:extLst>
              <a:ext uri="{FF2B5EF4-FFF2-40B4-BE49-F238E27FC236}">
                <a16:creationId xmlns:a16="http://schemas.microsoft.com/office/drawing/2014/main" id="{37ACCD12-275F-4AAD-BEEC-9E95A46F2F51}"/>
              </a:ext>
            </a:extLst>
          </p:cNvPr>
          <p:cNvPicPr>
            <a:picLocks noChangeAspect="1"/>
          </p:cNvPicPr>
          <p:nvPr/>
        </p:nvPicPr>
        <p:blipFill>
          <a:blip r:embed="rId7"/>
          <a:stretch>
            <a:fillRect/>
          </a:stretch>
        </p:blipFill>
        <p:spPr>
          <a:xfrm>
            <a:off x="2003927" y="3425142"/>
            <a:ext cx="336885" cy="341927"/>
          </a:xfrm>
          <a:prstGeom prst="rect">
            <a:avLst/>
          </a:prstGeom>
        </p:spPr>
      </p:pic>
      <p:pic>
        <p:nvPicPr>
          <p:cNvPr id="7" name="Picture 7" descr="A picture containing graphical user interface&#10;&#10;Description automatically generated">
            <a:extLst>
              <a:ext uri="{FF2B5EF4-FFF2-40B4-BE49-F238E27FC236}">
                <a16:creationId xmlns:a16="http://schemas.microsoft.com/office/drawing/2014/main" id="{F9FFCA56-A980-4C02-A67C-B43B3D672364}"/>
              </a:ext>
            </a:extLst>
          </p:cNvPr>
          <p:cNvPicPr>
            <a:picLocks noChangeAspect="1"/>
          </p:cNvPicPr>
          <p:nvPr/>
        </p:nvPicPr>
        <p:blipFill>
          <a:blip r:embed="rId8"/>
          <a:stretch>
            <a:fillRect/>
          </a:stretch>
        </p:blipFill>
        <p:spPr>
          <a:xfrm>
            <a:off x="1981702" y="3917783"/>
            <a:ext cx="381336" cy="285751"/>
          </a:xfrm>
          <a:prstGeom prst="rect">
            <a:avLst/>
          </a:prstGeom>
        </p:spPr>
      </p:pic>
    </p:spTree>
    <p:extLst>
      <p:ext uri="{BB962C8B-B14F-4D97-AF65-F5344CB8AC3E}">
        <p14:creationId xmlns:p14="http://schemas.microsoft.com/office/powerpoint/2010/main" val="21878741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
          <p:cNvSpPr txBox="1">
            <a:spLocks noGrp="1"/>
          </p:cNvSpPr>
          <p:nvPr>
            <p:ph type="title"/>
          </p:nvPr>
        </p:nvSpPr>
        <p:spPr>
          <a:xfrm>
            <a:off x="831850" y="689826"/>
            <a:ext cx="10515600" cy="1006200"/>
          </a:xfrm>
          <a:prstGeom prst="rect">
            <a:avLst/>
          </a:prstGeom>
          <a:noFill/>
          <a:ln>
            <a:noFill/>
          </a:ln>
        </p:spPr>
        <p:txBody>
          <a:bodyPr spcFirstLastPara="1" wrap="square" lIns="91425" tIns="45700" rIns="91425" bIns="45700" anchor="b" anchorCtr="0">
            <a:normAutofit/>
          </a:bodyPr>
          <a:lstStyle/>
          <a:p>
            <a:r>
              <a:rPr lang="en-US" sz="5000"/>
              <a:t>Validation: Software/Controls</a:t>
            </a:r>
          </a:p>
        </p:txBody>
      </p:sp>
      <p:sp>
        <p:nvSpPr>
          <p:cNvPr id="219" name="Google Shape;219;p4"/>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dirty="0"/>
              <a:t>26</a:t>
            </a:r>
            <a:endParaRPr dirty="0"/>
          </a:p>
        </p:txBody>
      </p:sp>
      <p:sp>
        <p:nvSpPr>
          <p:cNvPr id="2" name="Google Shape;205;p3">
            <a:extLst>
              <a:ext uri="{FF2B5EF4-FFF2-40B4-BE49-F238E27FC236}">
                <a16:creationId xmlns:a16="http://schemas.microsoft.com/office/drawing/2014/main" id="{7682E63D-054D-4900-82F6-C142094246A4}"/>
              </a:ext>
            </a:extLst>
          </p:cNvPr>
          <p:cNvSpPr txBox="1">
            <a:spLocks/>
          </p:cNvSpPr>
          <p:nvPr/>
        </p:nvSpPr>
        <p:spPr>
          <a:xfrm>
            <a:off x="10364778" y="5599795"/>
            <a:ext cx="1828800" cy="31089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Austin </a:t>
            </a:r>
            <a:r>
              <a:rPr lang="en-US" err="1"/>
              <a:t>LaFever</a:t>
            </a:r>
          </a:p>
          <a:p>
            <a:endParaRPr lang="en-US"/>
          </a:p>
        </p:txBody>
      </p:sp>
      <p:sp>
        <p:nvSpPr>
          <p:cNvPr id="5" name="TextBox 4"/>
          <p:cNvSpPr txBox="1"/>
          <p:nvPr/>
        </p:nvSpPr>
        <p:spPr>
          <a:xfrm>
            <a:off x="1043189" y="1710403"/>
            <a:ext cx="9961224" cy="3631763"/>
          </a:xfrm>
          <a:prstGeom prst="rect">
            <a:avLst/>
          </a:prstGeom>
          <a:noFill/>
        </p:spPr>
        <p:txBody>
          <a:bodyPr wrap="square" lIns="91440" tIns="45720" rIns="91440" bIns="45720" rtlCol="0" anchor="t">
            <a:spAutoFit/>
          </a:bodyPr>
          <a:lstStyle/>
          <a:p>
            <a:pPr lvl="8"/>
            <a:r>
              <a:rPr lang="en-US" sz="2400" u="sng" dirty="0"/>
              <a:t>Control System Analysis:</a:t>
            </a:r>
            <a:endParaRPr lang="en-US" dirty="0"/>
          </a:p>
          <a:p>
            <a:pPr marL="342900" lvl="8" indent="-342900">
              <a:buFont typeface="Arial"/>
              <a:buChar char="•"/>
            </a:pPr>
            <a:r>
              <a:rPr lang="en-US" sz="2400" dirty="0"/>
              <a:t>MPC </a:t>
            </a:r>
            <a:r>
              <a:rPr lang="en-US" sz="2400"/>
              <a:t>does not</a:t>
            </a:r>
            <a:r>
              <a:rPr lang="en-US" sz="2400" dirty="0"/>
              <a:t> have pole analysis </a:t>
            </a:r>
            <a:r>
              <a:rPr lang="en-US" sz="2400" dirty="0">
                <a:solidFill>
                  <a:schemeClr val="tx1"/>
                </a:solidFill>
              </a:rPr>
              <a:t>like PID</a:t>
            </a:r>
            <a:r>
              <a:rPr lang="en-US" sz="2400">
                <a:solidFill>
                  <a:schemeClr val="tx1"/>
                </a:solidFill>
              </a:rPr>
              <a:t>, though there</a:t>
            </a:r>
            <a:r>
              <a:rPr lang="en-US" sz="2400">
                <a:solidFill>
                  <a:srgbClr val="FF0000"/>
                </a:solidFill>
              </a:rPr>
              <a:t> </a:t>
            </a:r>
            <a:r>
              <a:rPr lang="en-US" sz="2400">
                <a:solidFill>
                  <a:schemeClr val="tx1"/>
                </a:solidFill>
              </a:rPr>
              <a:t>is some theoretical analysis</a:t>
            </a:r>
            <a:endParaRPr lang="en-US" sz="2400">
              <a:solidFill>
                <a:srgbClr val="FF0000"/>
              </a:solidFill>
            </a:endParaRPr>
          </a:p>
          <a:p>
            <a:pPr marL="342900" lvl="8" indent="-342900">
              <a:buFont typeface="Arial"/>
              <a:buChar char="•"/>
            </a:pPr>
            <a:r>
              <a:rPr lang="en-US" sz="2400" dirty="0"/>
              <a:t>We have been advised to take a "numerical analysis", which is just testing the system, and seeing if the numbers are accurate</a:t>
            </a:r>
          </a:p>
          <a:p>
            <a:pPr marL="342900" lvl="8" indent="-342900">
              <a:buChar char="•"/>
            </a:pPr>
            <a:endParaRPr lang="en-US" sz="2400" dirty="0"/>
          </a:p>
          <a:p>
            <a:pPr lvl="8"/>
            <a:r>
              <a:rPr lang="en-US" sz="2400" u="sng" dirty="0"/>
              <a:t>Software Analysis:</a:t>
            </a:r>
            <a:endParaRPr lang="en-US" sz="2400" dirty="0"/>
          </a:p>
          <a:p>
            <a:pPr marL="342900" lvl="8" indent="-342900">
              <a:buChar char="•"/>
            </a:pPr>
            <a:r>
              <a:rPr lang="en-US" sz="2400" dirty="0"/>
              <a:t>The software model will be valid if it meets our goals of accuracy and speed once implemented</a:t>
            </a:r>
            <a:endParaRPr lang="en-US" sz="2400" u="sng" dirty="0"/>
          </a:p>
          <a:p>
            <a:pPr marL="285750" lvl="8" indent="-285750">
              <a:buFont typeface="Arial" charset="0"/>
              <a:buChar char="•"/>
            </a:pPr>
            <a:endParaRPr lang="en-US" dirty="0"/>
          </a:p>
        </p:txBody>
      </p:sp>
    </p:spTree>
    <p:extLst>
      <p:ext uri="{BB962C8B-B14F-4D97-AF65-F5344CB8AC3E}">
        <p14:creationId xmlns:p14="http://schemas.microsoft.com/office/powerpoint/2010/main" val="17818148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7B5A4-F4B1-44CC-B31F-672672E9A236}"/>
              </a:ext>
            </a:extLst>
          </p:cNvPr>
          <p:cNvSpPr>
            <a:spLocks noGrp="1"/>
          </p:cNvSpPr>
          <p:nvPr>
            <p:ph type="title"/>
          </p:nvPr>
        </p:nvSpPr>
        <p:spPr/>
        <p:txBody>
          <a:bodyPr/>
          <a:lstStyle/>
          <a:p>
            <a:r>
              <a:rPr lang="en-US"/>
              <a:t>Validation: Hardware</a:t>
            </a:r>
          </a:p>
        </p:txBody>
      </p:sp>
      <p:sp>
        <p:nvSpPr>
          <p:cNvPr id="3" name="Slide Number Placeholder 2">
            <a:extLst>
              <a:ext uri="{FF2B5EF4-FFF2-40B4-BE49-F238E27FC236}">
                <a16:creationId xmlns:a16="http://schemas.microsoft.com/office/drawing/2014/main" id="{9AD5670E-758A-4AFB-954F-09B02DEA16F4}"/>
              </a:ext>
            </a:extLst>
          </p:cNvPr>
          <p:cNvSpPr>
            <a:spLocks noGrp="1"/>
          </p:cNvSpPr>
          <p:nvPr>
            <p:ph type="sldNum" idx="12"/>
          </p:nvPr>
        </p:nvSpPr>
        <p:spPr/>
        <p:txBody>
          <a:bodyPr/>
          <a:lstStyle/>
          <a:p>
            <a:pPr marL="0" lvl="0" indent="0" algn="r" rtl="0">
              <a:spcBef>
                <a:spcPts val="0"/>
              </a:spcBef>
              <a:spcAft>
                <a:spcPts val="0"/>
              </a:spcAft>
              <a:buNone/>
            </a:pPr>
            <a:r>
              <a:rPr lang="en-US" dirty="0"/>
              <a:t>27</a:t>
            </a:r>
          </a:p>
        </p:txBody>
      </p:sp>
      <p:sp>
        <p:nvSpPr>
          <p:cNvPr id="4" name="Text Placeholder 3">
            <a:extLst>
              <a:ext uri="{FF2B5EF4-FFF2-40B4-BE49-F238E27FC236}">
                <a16:creationId xmlns:a16="http://schemas.microsoft.com/office/drawing/2014/main" id="{62EE3BA2-47E0-43AA-89DB-28E83D0EAED1}"/>
              </a:ext>
            </a:extLst>
          </p:cNvPr>
          <p:cNvSpPr>
            <a:spLocks noGrp="1"/>
          </p:cNvSpPr>
          <p:nvPr>
            <p:ph type="body" idx="1"/>
          </p:nvPr>
        </p:nvSpPr>
        <p:spPr>
          <a:xfrm>
            <a:off x="10146957" y="5580508"/>
            <a:ext cx="1828800" cy="310896"/>
          </a:xfrm>
        </p:spPr>
        <p:txBody>
          <a:bodyPr/>
          <a:lstStyle/>
          <a:p>
            <a:r>
              <a:rPr lang="en-US"/>
              <a:t>Patrick Marlatt</a:t>
            </a:r>
          </a:p>
        </p:txBody>
      </p:sp>
      <p:pic>
        <p:nvPicPr>
          <p:cNvPr id="7" name="Picture 7" descr="Icon&#10;&#10;Description automatically generated">
            <a:extLst>
              <a:ext uri="{FF2B5EF4-FFF2-40B4-BE49-F238E27FC236}">
                <a16:creationId xmlns:a16="http://schemas.microsoft.com/office/drawing/2014/main" id="{09949F7A-52E6-42CE-A536-56069FD9A74C}"/>
              </a:ext>
            </a:extLst>
          </p:cNvPr>
          <p:cNvPicPr>
            <a:picLocks noChangeAspect="1"/>
          </p:cNvPicPr>
          <p:nvPr/>
        </p:nvPicPr>
        <p:blipFill rotWithShape="1">
          <a:blip r:embed="rId2"/>
          <a:srcRect l="15686" t="5109" r="11765" b="8652"/>
          <a:stretch/>
        </p:blipFill>
        <p:spPr>
          <a:xfrm>
            <a:off x="9215715" y="584059"/>
            <a:ext cx="2142567" cy="2320921"/>
          </a:xfrm>
          <a:prstGeom prst="rect">
            <a:avLst/>
          </a:prstGeom>
        </p:spPr>
      </p:pic>
      <p:pic>
        <p:nvPicPr>
          <p:cNvPr id="8" name="Picture 8">
            <a:extLst>
              <a:ext uri="{FF2B5EF4-FFF2-40B4-BE49-F238E27FC236}">
                <a16:creationId xmlns:a16="http://schemas.microsoft.com/office/drawing/2014/main" id="{4C3AB153-6F5F-4A2B-95E6-FEBE150E42C5}"/>
              </a:ext>
            </a:extLst>
          </p:cNvPr>
          <p:cNvPicPr>
            <a:picLocks noChangeAspect="1"/>
          </p:cNvPicPr>
          <p:nvPr/>
        </p:nvPicPr>
        <p:blipFill rotWithShape="1">
          <a:blip r:embed="rId3"/>
          <a:srcRect l="27124" t="16071" r="10784" b="7857"/>
          <a:stretch/>
        </p:blipFill>
        <p:spPr>
          <a:xfrm>
            <a:off x="6696636" y="2993154"/>
            <a:ext cx="2223250" cy="2442157"/>
          </a:xfrm>
          <a:prstGeom prst="rect">
            <a:avLst/>
          </a:prstGeom>
        </p:spPr>
      </p:pic>
      <p:pic>
        <p:nvPicPr>
          <p:cNvPr id="9" name="Picture 9" descr="A picture containing text, monitor, electronics, display&#10;&#10;Description automatically generated">
            <a:extLst>
              <a:ext uri="{FF2B5EF4-FFF2-40B4-BE49-F238E27FC236}">
                <a16:creationId xmlns:a16="http://schemas.microsoft.com/office/drawing/2014/main" id="{FFFBB670-77DA-4617-8A6D-22F6F7D4D058}"/>
              </a:ext>
            </a:extLst>
          </p:cNvPr>
          <p:cNvPicPr>
            <a:picLocks noChangeAspect="1"/>
          </p:cNvPicPr>
          <p:nvPr/>
        </p:nvPicPr>
        <p:blipFill rotWithShape="1">
          <a:blip r:embed="rId4"/>
          <a:srcRect l="15686" t="3939" r="8823" b="10458"/>
          <a:stretch/>
        </p:blipFill>
        <p:spPr>
          <a:xfrm>
            <a:off x="9251577" y="3037563"/>
            <a:ext cx="2106709" cy="2397742"/>
          </a:xfrm>
          <a:prstGeom prst="rect">
            <a:avLst/>
          </a:prstGeom>
        </p:spPr>
      </p:pic>
      <p:sp>
        <p:nvSpPr>
          <p:cNvPr id="12" name="TextBox 11">
            <a:extLst>
              <a:ext uri="{FF2B5EF4-FFF2-40B4-BE49-F238E27FC236}">
                <a16:creationId xmlns:a16="http://schemas.microsoft.com/office/drawing/2014/main" id="{18BA1C4A-CD0F-4D44-849C-D3954D475DE3}"/>
              </a:ext>
            </a:extLst>
          </p:cNvPr>
          <p:cNvSpPr txBox="1"/>
          <p:nvPr/>
        </p:nvSpPr>
        <p:spPr>
          <a:xfrm>
            <a:off x="9834282" y="2303929"/>
            <a:ext cx="105783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50% (45°)</a:t>
            </a:r>
            <a:r>
              <a:rPr lang="en-US"/>
              <a:t> </a:t>
            </a:r>
            <a:endParaRPr lang="en-US" dirty="0"/>
          </a:p>
        </p:txBody>
      </p:sp>
      <p:sp>
        <p:nvSpPr>
          <p:cNvPr id="13" name="TextBox 12">
            <a:extLst>
              <a:ext uri="{FF2B5EF4-FFF2-40B4-BE49-F238E27FC236}">
                <a16:creationId xmlns:a16="http://schemas.microsoft.com/office/drawing/2014/main" id="{73C3F067-FC28-4B29-BE87-462BDEF3C8D5}"/>
              </a:ext>
            </a:extLst>
          </p:cNvPr>
          <p:cNvSpPr txBox="1"/>
          <p:nvPr/>
        </p:nvSpPr>
        <p:spPr>
          <a:xfrm>
            <a:off x="9771529" y="4885765"/>
            <a:ext cx="118334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100% (90°)</a:t>
            </a:r>
            <a:r>
              <a:rPr lang="en-US"/>
              <a:t> </a:t>
            </a:r>
            <a:endParaRPr lang="en-US" dirty="0"/>
          </a:p>
        </p:txBody>
      </p:sp>
      <p:sp>
        <p:nvSpPr>
          <p:cNvPr id="14" name="TextBox 13">
            <a:extLst>
              <a:ext uri="{FF2B5EF4-FFF2-40B4-BE49-F238E27FC236}">
                <a16:creationId xmlns:a16="http://schemas.microsoft.com/office/drawing/2014/main" id="{6DA70709-C4C8-4E0C-B62A-32670D51E8E4}"/>
              </a:ext>
            </a:extLst>
          </p:cNvPr>
          <p:cNvSpPr txBox="1"/>
          <p:nvPr/>
        </p:nvSpPr>
        <p:spPr>
          <a:xfrm>
            <a:off x="7216587" y="4885765"/>
            <a:ext cx="124609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75% (67.5°)</a:t>
            </a:r>
            <a:r>
              <a:rPr lang="en-US"/>
              <a:t> </a:t>
            </a:r>
            <a:endParaRPr lang="en-US" dirty="0"/>
          </a:p>
        </p:txBody>
      </p:sp>
      <p:grpSp>
        <p:nvGrpSpPr>
          <p:cNvPr id="21" name="Group 53">
            <a:extLst>
              <a:ext uri="{FF2B5EF4-FFF2-40B4-BE49-F238E27FC236}">
                <a16:creationId xmlns:a16="http://schemas.microsoft.com/office/drawing/2014/main" id="{12A983FF-9267-45CC-98CA-75729262F766}"/>
              </a:ext>
            </a:extLst>
          </p:cNvPr>
          <p:cNvGrpSpPr/>
          <p:nvPr/>
        </p:nvGrpSpPr>
        <p:grpSpPr>
          <a:xfrm>
            <a:off x="510989" y="1261595"/>
            <a:ext cx="5226425" cy="4622816"/>
            <a:chOff x="448236" y="1503642"/>
            <a:chExt cx="4114803" cy="3858677"/>
          </a:xfrm>
        </p:grpSpPr>
        <p:pic>
          <p:nvPicPr>
            <p:cNvPr id="5" name="Picture 5" descr="Icon&#10;&#10;Description automatically generated">
              <a:extLst>
                <a:ext uri="{FF2B5EF4-FFF2-40B4-BE49-F238E27FC236}">
                  <a16:creationId xmlns:a16="http://schemas.microsoft.com/office/drawing/2014/main" id="{B6C16AC6-E8CA-4F46-951C-614B00851EFB}"/>
                </a:ext>
              </a:extLst>
            </p:cNvPr>
            <p:cNvPicPr>
              <a:picLocks noChangeAspect="1"/>
            </p:cNvPicPr>
            <p:nvPr/>
          </p:nvPicPr>
          <p:blipFill rotWithShape="1">
            <a:blip r:embed="rId5"/>
            <a:srcRect l="9677" t="5140" r="4032" b="235"/>
            <a:stretch/>
          </p:blipFill>
          <p:spPr>
            <a:xfrm>
              <a:off x="448236" y="1503642"/>
              <a:ext cx="4114803" cy="3858677"/>
            </a:xfrm>
            <a:prstGeom prst="rect">
              <a:avLst/>
            </a:prstGeom>
          </p:spPr>
        </p:pic>
        <p:cxnSp>
          <p:nvCxnSpPr>
            <p:cNvPr id="11" name="Connector: Curved 10">
              <a:extLst>
                <a:ext uri="{FF2B5EF4-FFF2-40B4-BE49-F238E27FC236}">
                  <a16:creationId xmlns:a16="http://schemas.microsoft.com/office/drawing/2014/main" id="{3D43A154-EAF1-4884-9657-67CD18601C3F}"/>
                </a:ext>
              </a:extLst>
            </p:cNvPr>
            <p:cNvCxnSpPr/>
            <p:nvPr/>
          </p:nvCxnSpPr>
          <p:spPr>
            <a:xfrm flipV="1">
              <a:off x="2877671" y="3124201"/>
              <a:ext cx="1093695" cy="1703293"/>
            </a:xfrm>
            <a:prstGeom prst="curved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or: Curved 14">
              <a:extLst>
                <a:ext uri="{FF2B5EF4-FFF2-40B4-BE49-F238E27FC236}">
                  <a16:creationId xmlns:a16="http://schemas.microsoft.com/office/drawing/2014/main" id="{C010B6FB-ED68-4DC2-A3F2-86ABEB05C715}"/>
                </a:ext>
              </a:extLst>
            </p:cNvPr>
            <p:cNvCxnSpPr>
              <a:cxnSpLocks/>
            </p:cNvCxnSpPr>
            <p:nvPr/>
          </p:nvCxnSpPr>
          <p:spPr>
            <a:xfrm flipH="1" flipV="1">
              <a:off x="940825" y="2925500"/>
              <a:ext cx="141720" cy="1389803"/>
            </a:xfrm>
            <a:prstGeom prst="curved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57">
              <a:extLst>
                <a:ext uri="{FF2B5EF4-FFF2-40B4-BE49-F238E27FC236}">
                  <a16:creationId xmlns:a16="http://schemas.microsoft.com/office/drawing/2014/main" id="{613DE099-E230-4156-94D5-64132FD04C0E}"/>
                </a:ext>
              </a:extLst>
            </p:cNvPr>
            <p:cNvSpPr txBox="1"/>
            <p:nvPr/>
          </p:nvSpPr>
          <p:spPr>
            <a:xfrm>
              <a:off x="3581878" y="2654169"/>
              <a:ext cx="860612" cy="4367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chemeClr val="tx1"/>
                  </a:solidFill>
                </a:rPr>
                <a:t>Angle Sensor</a:t>
              </a:r>
            </a:p>
          </p:txBody>
        </p:sp>
        <p:sp>
          <p:nvSpPr>
            <p:cNvPr id="18" name="TextBox 58">
              <a:extLst>
                <a:ext uri="{FF2B5EF4-FFF2-40B4-BE49-F238E27FC236}">
                  <a16:creationId xmlns:a16="http://schemas.microsoft.com/office/drawing/2014/main" id="{5238A096-D78E-42B8-94B9-D448F6773EB1}"/>
                </a:ext>
              </a:extLst>
            </p:cNvPr>
            <p:cNvSpPr txBox="1"/>
            <p:nvPr/>
          </p:nvSpPr>
          <p:spPr>
            <a:xfrm>
              <a:off x="850318" y="2012640"/>
              <a:ext cx="72614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Motor</a:t>
              </a:r>
            </a:p>
          </p:txBody>
        </p:sp>
        <p:sp>
          <p:nvSpPr>
            <p:cNvPr id="19" name="TextBox 59">
              <a:extLst>
                <a:ext uri="{FF2B5EF4-FFF2-40B4-BE49-F238E27FC236}">
                  <a16:creationId xmlns:a16="http://schemas.microsoft.com/office/drawing/2014/main" id="{8F1A5F08-9AE3-40B4-A602-6C8DA4D3E500}"/>
                </a:ext>
              </a:extLst>
            </p:cNvPr>
            <p:cNvSpPr txBox="1"/>
            <p:nvPr/>
          </p:nvSpPr>
          <p:spPr>
            <a:xfrm>
              <a:off x="938576" y="4309322"/>
              <a:ext cx="2045429" cy="4367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Data Acquisition/Motor Driver (Arduino)</a:t>
              </a:r>
            </a:p>
          </p:txBody>
        </p:sp>
      </p:grpSp>
      <p:sp>
        <p:nvSpPr>
          <p:cNvPr id="20" name="TextBox 21">
            <a:extLst>
              <a:ext uri="{FF2B5EF4-FFF2-40B4-BE49-F238E27FC236}">
                <a16:creationId xmlns:a16="http://schemas.microsoft.com/office/drawing/2014/main" id="{56EFD2CA-3DDB-4FAC-8414-5419B6672368}"/>
              </a:ext>
            </a:extLst>
          </p:cNvPr>
          <p:cNvSpPr txBox="1"/>
          <p:nvPr/>
        </p:nvSpPr>
        <p:spPr>
          <a:xfrm>
            <a:off x="2249579" y="2688849"/>
            <a:ext cx="1918446"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Butterfly Valve (Throttle or Wastegate)</a:t>
            </a:r>
          </a:p>
        </p:txBody>
      </p:sp>
      <p:pic>
        <p:nvPicPr>
          <p:cNvPr id="6" name="Picture 6" descr="A picture containing graphical user interface&#10;&#10;Description automatically generated">
            <a:extLst>
              <a:ext uri="{FF2B5EF4-FFF2-40B4-BE49-F238E27FC236}">
                <a16:creationId xmlns:a16="http://schemas.microsoft.com/office/drawing/2014/main" id="{52345FBE-746E-477E-8A33-24BFA4E0B0D6}"/>
              </a:ext>
            </a:extLst>
          </p:cNvPr>
          <p:cNvPicPr>
            <a:picLocks noChangeAspect="1"/>
          </p:cNvPicPr>
          <p:nvPr/>
        </p:nvPicPr>
        <p:blipFill rotWithShape="1">
          <a:blip r:embed="rId6"/>
          <a:srcRect l="9772" t="6930" r="10749" b="12667"/>
          <a:stretch/>
        </p:blipFill>
        <p:spPr>
          <a:xfrm>
            <a:off x="6696635" y="734544"/>
            <a:ext cx="2217219" cy="2214162"/>
          </a:xfrm>
          <a:prstGeom prst="rect">
            <a:avLst/>
          </a:prstGeom>
        </p:spPr>
      </p:pic>
      <p:sp>
        <p:nvSpPr>
          <p:cNvPr id="10" name="TextBox 9">
            <a:extLst>
              <a:ext uri="{FF2B5EF4-FFF2-40B4-BE49-F238E27FC236}">
                <a16:creationId xmlns:a16="http://schemas.microsoft.com/office/drawing/2014/main" id="{4B64CAB4-81F0-405A-9FE0-90ACEFA78D99}"/>
              </a:ext>
            </a:extLst>
          </p:cNvPr>
          <p:cNvSpPr txBox="1"/>
          <p:nvPr/>
        </p:nvSpPr>
        <p:spPr>
          <a:xfrm>
            <a:off x="7198659" y="2303930"/>
            <a:ext cx="1219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25% (22.5°)</a:t>
            </a:r>
            <a:r>
              <a:rPr lang="en-US"/>
              <a:t> </a:t>
            </a:r>
            <a:endParaRPr lang="en-US" dirty="0"/>
          </a:p>
        </p:txBody>
      </p:sp>
      <p:sp>
        <p:nvSpPr>
          <p:cNvPr id="24" name="Arrow: Left 23">
            <a:extLst>
              <a:ext uri="{FF2B5EF4-FFF2-40B4-BE49-F238E27FC236}">
                <a16:creationId xmlns:a16="http://schemas.microsoft.com/office/drawing/2014/main" id="{3862C30C-3D99-4BB9-A6A0-8C33C39BBE3F}"/>
              </a:ext>
            </a:extLst>
          </p:cNvPr>
          <p:cNvSpPr/>
          <p:nvPr/>
        </p:nvSpPr>
        <p:spPr>
          <a:xfrm rot="480000">
            <a:off x="4875747" y="3506208"/>
            <a:ext cx="1129552" cy="573741"/>
          </a:xfrm>
          <a:prstGeom prst="lef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Graphic 27" descr="Eyes with solid fill">
            <a:extLst>
              <a:ext uri="{FF2B5EF4-FFF2-40B4-BE49-F238E27FC236}">
                <a16:creationId xmlns:a16="http://schemas.microsoft.com/office/drawing/2014/main" id="{4C1B79F2-7DE4-4EB6-8319-CA61C5D185A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85012" y="2442881"/>
            <a:ext cx="914400" cy="914400"/>
          </a:xfrm>
          <a:prstGeom prst="rect">
            <a:avLst/>
          </a:prstGeom>
        </p:spPr>
      </p:pic>
      <p:sp>
        <p:nvSpPr>
          <p:cNvPr id="28" name="Arrow: Left 27">
            <a:extLst>
              <a:ext uri="{FF2B5EF4-FFF2-40B4-BE49-F238E27FC236}">
                <a16:creationId xmlns:a16="http://schemas.microsoft.com/office/drawing/2014/main" id="{0ACF4FC2-A2B0-4D39-BBB9-B83EA72F215E}"/>
              </a:ext>
            </a:extLst>
          </p:cNvPr>
          <p:cNvSpPr/>
          <p:nvPr/>
        </p:nvSpPr>
        <p:spPr>
          <a:xfrm rot="480000">
            <a:off x="5135723" y="1713266"/>
            <a:ext cx="1129552" cy="573741"/>
          </a:xfrm>
          <a:prstGeom prst="lef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93122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
          <p:cNvSpPr txBox="1">
            <a:spLocks noGrp="1"/>
          </p:cNvSpPr>
          <p:nvPr>
            <p:ph type="title"/>
          </p:nvPr>
        </p:nvSpPr>
        <p:spPr>
          <a:xfrm>
            <a:off x="831850" y="689826"/>
            <a:ext cx="10515600" cy="1006200"/>
          </a:xfrm>
          <a:prstGeom prst="rect">
            <a:avLst/>
          </a:prstGeom>
          <a:noFill/>
          <a:ln>
            <a:noFill/>
          </a:ln>
        </p:spPr>
        <p:txBody>
          <a:bodyPr spcFirstLastPara="1" wrap="square" lIns="91425" tIns="45700" rIns="91425" bIns="45700" anchor="b" anchorCtr="0">
            <a:normAutofit/>
          </a:bodyPr>
          <a:lstStyle/>
          <a:p>
            <a:r>
              <a:rPr lang="en-US" sz="5000" dirty="0"/>
              <a:t>Validation: Testing</a:t>
            </a:r>
          </a:p>
        </p:txBody>
      </p:sp>
      <p:sp>
        <p:nvSpPr>
          <p:cNvPr id="219" name="Google Shape;219;p4"/>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dirty="0"/>
              <a:t>28</a:t>
            </a:r>
            <a:endParaRPr dirty="0"/>
          </a:p>
        </p:txBody>
      </p:sp>
      <p:sp>
        <p:nvSpPr>
          <p:cNvPr id="2" name="Google Shape;205;p3">
            <a:extLst>
              <a:ext uri="{FF2B5EF4-FFF2-40B4-BE49-F238E27FC236}">
                <a16:creationId xmlns:a16="http://schemas.microsoft.com/office/drawing/2014/main" id="{7682E63D-054D-4900-82F6-C142094246A4}"/>
              </a:ext>
            </a:extLst>
          </p:cNvPr>
          <p:cNvSpPr txBox="1">
            <a:spLocks/>
          </p:cNvSpPr>
          <p:nvPr/>
        </p:nvSpPr>
        <p:spPr>
          <a:xfrm>
            <a:off x="10375075" y="5579200"/>
            <a:ext cx="1828800" cy="31089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Patrick Marlatt</a:t>
            </a:r>
          </a:p>
          <a:p>
            <a:endParaRPr lang="en-US"/>
          </a:p>
        </p:txBody>
      </p:sp>
      <p:sp>
        <p:nvSpPr>
          <p:cNvPr id="5" name="TextBox 4"/>
          <p:cNvSpPr txBox="1"/>
          <p:nvPr/>
        </p:nvSpPr>
        <p:spPr>
          <a:xfrm>
            <a:off x="1043189" y="1710403"/>
            <a:ext cx="5412488" cy="5478423"/>
          </a:xfrm>
          <a:prstGeom prst="rect">
            <a:avLst/>
          </a:prstGeom>
          <a:noFill/>
        </p:spPr>
        <p:txBody>
          <a:bodyPr wrap="square" lIns="91440" tIns="45720" rIns="91440" bIns="45720" rtlCol="0" anchor="t">
            <a:spAutoFit/>
          </a:bodyPr>
          <a:lstStyle/>
          <a:p>
            <a:pPr lvl="8"/>
            <a:r>
              <a:rPr lang="en-US" sz="2400" dirty="0"/>
              <a:t>Physical:</a:t>
            </a:r>
            <a:endParaRPr lang="en-US" sz="2400" u="sng" dirty="0"/>
          </a:p>
          <a:p>
            <a:pPr marL="342900" lvl="8" indent="-342900">
              <a:buFont typeface="Arial" charset="0"/>
              <a:buChar char="•"/>
            </a:pPr>
            <a:r>
              <a:rPr lang="en-US" sz="2400" dirty="0"/>
              <a:t>0°-90° rotation range</a:t>
            </a:r>
          </a:p>
          <a:p>
            <a:pPr lvl="8"/>
            <a:endParaRPr lang="en-US" sz="2400" dirty="0"/>
          </a:p>
          <a:p>
            <a:pPr lvl="8"/>
            <a:r>
              <a:rPr lang="en-US" sz="2400" dirty="0"/>
              <a:t>Simulation:</a:t>
            </a:r>
          </a:p>
          <a:p>
            <a:pPr marL="342900" lvl="8" indent="-342900">
              <a:buFont typeface="Arial" charset="0"/>
              <a:buChar char="•"/>
            </a:pPr>
            <a:r>
              <a:rPr lang="en-US" sz="2400" dirty="0"/>
              <a:t>Physical throttle and </a:t>
            </a:r>
            <a:r>
              <a:rPr lang="en-US" sz="2400" dirty="0" err="1"/>
              <a:t>wastegate</a:t>
            </a:r>
            <a:r>
              <a:rPr lang="en-US" sz="2400" dirty="0"/>
              <a:t> movement values will override simulated movements</a:t>
            </a:r>
          </a:p>
          <a:p>
            <a:pPr lvl="8"/>
            <a:endParaRPr lang="en-US" sz="2400" dirty="0"/>
          </a:p>
          <a:p>
            <a:pPr lvl="8"/>
            <a:r>
              <a:rPr lang="en-US" sz="2400" dirty="0"/>
              <a:t>Limitations:</a:t>
            </a:r>
          </a:p>
          <a:p>
            <a:pPr marL="342900" lvl="8" indent="-342900">
              <a:buFont typeface="Arial" charset="0"/>
              <a:buChar char="•"/>
            </a:pPr>
            <a:r>
              <a:rPr lang="en-US" sz="2400" dirty="0"/>
              <a:t>Air flow through the throttle will not be present</a:t>
            </a:r>
          </a:p>
          <a:p>
            <a:pPr lvl="8"/>
            <a:endParaRPr lang="en-US" sz="2400" dirty="0"/>
          </a:p>
          <a:p>
            <a:pPr lvl="8"/>
            <a:endParaRPr lang="en-US" sz="2400" dirty="0"/>
          </a:p>
          <a:p>
            <a:pPr lvl="8"/>
            <a:endParaRPr lang="en-US" sz="2400" dirty="0"/>
          </a:p>
          <a:p>
            <a:pPr marL="285750" lvl="8" indent="-285750">
              <a:buFont typeface="Arial" charset="0"/>
              <a:buChar char="•"/>
            </a:pPr>
            <a:endParaRPr lang="en-US" dirty="0"/>
          </a:p>
        </p:txBody>
      </p:sp>
      <p:grpSp>
        <p:nvGrpSpPr>
          <p:cNvPr id="6" name="Group 2">
            <a:extLst>
              <a:ext uri="{FF2B5EF4-FFF2-40B4-BE49-F238E27FC236}">
                <a16:creationId xmlns:a16="http://schemas.microsoft.com/office/drawing/2014/main" id="{77BA3F91-5B66-454A-88DE-A4AEFB2CB8F2}"/>
              </a:ext>
            </a:extLst>
          </p:cNvPr>
          <p:cNvGrpSpPr/>
          <p:nvPr/>
        </p:nvGrpSpPr>
        <p:grpSpPr>
          <a:xfrm>
            <a:off x="6246659" y="1914441"/>
            <a:ext cx="5811229" cy="3032329"/>
            <a:chOff x="2644274" y="1815550"/>
            <a:chExt cx="6403473" cy="3174881"/>
          </a:xfrm>
        </p:grpSpPr>
        <p:sp>
          <p:nvSpPr>
            <p:cNvPr id="7" name="Rectangle 3">
              <a:extLst>
                <a:ext uri="{FF2B5EF4-FFF2-40B4-BE49-F238E27FC236}">
                  <a16:creationId xmlns:a16="http://schemas.microsoft.com/office/drawing/2014/main" id="{C30C07AD-712F-45C2-8A43-083F006A1E27}"/>
                </a:ext>
              </a:extLst>
            </p:cNvPr>
            <p:cNvSpPr/>
            <p:nvPr/>
          </p:nvSpPr>
          <p:spPr>
            <a:xfrm>
              <a:off x="5300412" y="2513093"/>
              <a:ext cx="868947" cy="16042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9">
              <a:extLst>
                <a:ext uri="{FF2B5EF4-FFF2-40B4-BE49-F238E27FC236}">
                  <a16:creationId xmlns:a16="http://schemas.microsoft.com/office/drawing/2014/main" id="{3A450D1C-8AFE-4A34-B54F-3A36D62DCE6F}"/>
                </a:ext>
              </a:extLst>
            </p:cNvPr>
            <p:cNvSpPr/>
            <p:nvPr/>
          </p:nvSpPr>
          <p:spPr>
            <a:xfrm>
              <a:off x="3549148" y="2513092"/>
              <a:ext cx="909052" cy="16042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20">
              <a:extLst>
                <a:ext uri="{FF2B5EF4-FFF2-40B4-BE49-F238E27FC236}">
                  <a16:creationId xmlns:a16="http://schemas.microsoft.com/office/drawing/2014/main" id="{8E1122A5-111D-4710-A726-E5BF29310AAB}"/>
                </a:ext>
              </a:extLst>
            </p:cNvPr>
            <p:cNvSpPr/>
            <p:nvPr/>
          </p:nvSpPr>
          <p:spPr>
            <a:xfrm>
              <a:off x="3917215" y="1815550"/>
              <a:ext cx="1623675" cy="1423501"/>
            </a:xfrm>
            <a:prstGeom prst="ellipse">
              <a:avLst/>
            </a:prstGeom>
            <a:solidFill>
              <a:srgbClr val="4998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ysClr val="windowText" lastClr="000000"/>
                  </a:solidFill>
                  <a:cs typeface="Arial"/>
                </a:rPr>
                <a:t>Throttle</a:t>
              </a:r>
            </a:p>
            <a:p>
              <a:pPr algn="ctr"/>
              <a:r>
                <a:rPr lang="en-US">
                  <a:solidFill>
                    <a:sysClr val="windowText" lastClr="000000"/>
                  </a:solidFill>
                  <a:cs typeface="Arial"/>
                </a:rPr>
                <a:t>or </a:t>
              </a:r>
              <a:r>
                <a:rPr lang="en-US" err="1">
                  <a:solidFill>
                    <a:sysClr val="windowText" lastClr="000000"/>
                  </a:solidFill>
                  <a:cs typeface="Arial"/>
                </a:rPr>
                <a:t>Wastegate</a:t>
              </a:r>
              <a:endParaRPr lang="en-US">
                <a:solidFill>
                  <a:sysClr val="windowText" lastClr="000000"/>
                </a:solidFill>
              </a:endParaRPr>
            </a:p>
          </p:txBody>
        </p:sp>
        <p:sp>
          <p:nvSpPr>
            <p:cNvPr id="10" name="Rectangle 21">
              <a:extLst>
                <a:ext uri="{FF2B5EF4-FFF2-40B4-BE49-F238E27FC236}">
                  <a16:creationId xmlns:a16="http://schemas.microsoft.com/office/drawing/2014/main" id="{C4EFA1DE-E3E4-47B1-9ABA-DFBB2B829BA8}"/>
                </a:ext>
              </a:extLst>
            </p:cNvPr>
            <p:cNvSpPr/>
            <p:nvPr/>
          </p:nvSpPr>
          <p:spPr>
            <a:xfrm>
              <a:off x="2644274" y="2129589"/>
              <a:ext cx="909052" cy="90905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ysClr val="windowText" lastClr="000000"/>
                  </a:solidFill>
                  <a:cs typeface="Arial"/>
                </a:rPr>
                <a:t>Motor</a:t>
              </a:r>
              <a:endParaRPr lang="en-US">
                <a:solidFill>
                  <a:sysClr val="windowText" lastClr="000000"/>
                </a:solidFill>
              </a:endParaRPr>
            </a:p>
          </p:txBody>
        </p:sp>
        <p:cxnSp>
          <p:nvCxnSpPr>
            <p:cNvPr id="12" name="Straight Arrow Connector 22">
              <a:extLst>
                <a:ext uri="{FF2B5EF4-FFF2-40B4-BE49-F238E27FC236}">
                  <a16:creationId xmlns:a16="http://schemas.microsoft.com/office/drawing/2014/main" id="{9072C142-FD5B-4248-B4E7-7C0C68C29781}"/>
                </a:ext>
              </a:extLst>
            </p:cNvPr>
            <p:cNvCxnSpPr/>
            <p:nvPr/>
          </p:nvCxnSpPr>
          <p:spPr>
            <a:xfrm>
              <a:off x="6499391" y="2789656"/>
              <a:ext cx="13368" cy="1430419"/>
            </a:xfrm>
            <a:prstGeom prst="straightConnector1">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23">
              <a:extLst>
                <a:ext uri="{FF2B5EF4-FFF2-40B4-BE49-F238E27FC236}">
                  <a16:creationId xmlns:a16="http://schemas.microsoft.com/office/drawing/2014/main" id="{4EAC0D48-09CC-4176-9F87-84659FA30CEE}"/>
                </a:ext>
              </a:extLst>
            </p:cNvPr>
            <p:cNvCxnSpPr>
              <a:cxnSpLocks/>
            </p:cNvCxnSpPr>
            <p:nvPr/>
          </p:nvCxnSpPr>
          <p:spPr>
            <a:xfrm>
              <a:off x="8665075" y="2990182"/>
              <a:ext cx="13368" cy="1751261"/>
            </a:xfrm>
            <a:prstGeom prst="straightConnector1">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24">
              <a:extLst>
                <a:ext uri="{FF2B5EF4-FFF2-40B4-BE49-F238E27FC236}">
                  <a16:creationId xmlns:a16="http://schemas.microsoft.com/office/drawing/2014/main" id="{97C214E1-3D64-45D4-BBA9-9CB77CB18A51}"/>
                </a:ext>
              </a:extLst>
            </p:cNvPr>
            <p:cNvCxnSpPr>
              <a:cxnSpLocks/>
            </p:cNvCxnSpPr>
            <p:nvPr/>
          </p:nvCxnSpPr>
          <p:spPr>
            <a:xfrm flipH="1" flipV="1">
              <a:off x="6900442" y="4714706"/>
              <a:ext cx="1764632" cy="13371"/>
            </a:xfrm>
            <a:prstGeom prst="straightConnector1">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25">
              <a:extLst>
                <a:ext uri="{FF2B5EF4-FFF2-40B4-BE49-F238E27FC236}">
                  <a16:creationId xmlns:a16="http://schemas.microsoft.com/office/drawing/2014/main" id="{8894BD80-1B95-4705-9ED6-03D5934A3923}"/>
                </a:ext>
              </a:extLst>
            </p:cNvPr>
            <p:cNvCxnSpPr>
              <a:cxnSpLocks/>
            </p:cNvCxnSpPr>
            <p:nvPr/>
          </p:nvCxnSpPr>
          <p:spPr>
            <a:xfrm flipH="1" flipV="1">
              <a:off x="3077073" y="4714704"/>
              <a:ext cx="3021262" cy="13371"/>
            </a:xfrm>
            <a:prstGeom prst="straightConnector1">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26">
              <a:extLst>
                <a:ext uri="{FF2B5EF4-FFF2-40B4-BE49-F238E27FC236}">
                  <a16:creationId xmlns:a16="http://schemas.microsoft.com/office/drawing/2014/main" id="{69E39CB3-7E30-4708-AC4E-0176FE58FB3F}"/>
                </a:ext>
              </a:extLst>
            </p:cNvPr>
            <p:cNvCxnSpPr>
              <a:cxnSpLocks/>
            </p:cNvCxnSpPr>
            <p:nvPr/>
          </p:nvCxnSpPr>
          <p:spPr>
            <a:xfrm>
              <a:off x="3090443" y="3043656"/>
              <a:ext cx="13368" cy="1671050"/>
            </a:xfrm>
            <a:prstGeom prst="straightConnector1">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27">
              <a:extLst>
                <a:ext uri="{FF2B5EF4-FFF2-40B4-BE49-F238E27FC236}">
                  <a16:creationId xmlns:a16="http://schemas.microsoft.com/office/drawing/2014/main" id="{8AE7AE02-566B-446B-86C7-A15E4F48691F}"/>
                </a:ext>
              </a:extLst>
            </p:cNvPr>
            <p:cNvCxnSpPr>
              <a:cxnSpLocks/>
            </p:cNvCxnSpPr>
            <p:nvPr/>
          </p:nvCxnSpPr>
          <p:spPr>
            <a:xfrm flipV="1">
              <a:off x="6953918" y="2575759"/>
              <a:ext cx="1403683" cy="1"/>
            </a:xfrm>
            <a:prstGeom prst="straightConnector1">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28">
              <a:extLst>
                <a:ext uri="{FF2B5EF4-FFF2-40B4-BE49-F238E27FC236}">
                  <a16:creationId xmlns:a16="http://schemas.microsoft.com/office/drawing/2014/main" id="{E7329C8C-450D-49D9-8D20-1928D5CBEAB4}"/>
                </a:ext>
              </a:extLst>
            </p:cNvPr>
            <p:cNvSpPr/>
            <p:nvPr/>
          </p:nvSpPr>
          <p:spPr>
            <a:xfrm>
              <a:off x="5982201" y="2140034"/>
              <a:ext cx="1265822" cy="77453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ysClr val="windowText" lastClr="000000"/>
                  </a:solidFill>
                  <a:cs typeface="Arial"/>
                </a:rPr>
                <a:t>Rotary Angle Sensor</a:t>
              </a:r>
              <a:endParaRPr lang="en-US">
                <a:solidFill>
                  <a:sysClr val="windowText" lastClr="000000"/>
                </a:solidFill>
              </a:endParaRPr>
            </a:p>
          </p:txBody>
        </p:sp>
        <p:sp>
          <p:nvSpPr>
            <p:cNvPr id="14" name="Rectangle 29">
              <a:extLst>
                <a:ext uri="{FF2B5EF4-FFF2-40B4-BE49-F238E27FC236}">
                  <a16:creationId xmlns:a16="http://schemas.microsoft.com/office/drawing/2014/main" id="{BC5E2BD6-F48C-46F3-8DF7-6B1972D4FB68}"/>
                </a:ext>
              </a:extLst>
            </p:cNvPr>
            <p:cNvSpPr/>
            <p:nvPr/>
          </p:nvSpPr>
          <p:spPr>
            <a:xfrm>
              <a:off x="8138695" y="2142957"/>
              <a:ext cx="909052" cy="90905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ysClr val="windowText" lastClr="000000"/>
                  </a:solidFill>
                  <a:cs typeface="Arial"/>
                </a:rPr>
                <a:t>DAQ</a:t>
              </a:r>
              <a:endParaRPr lang="en-US">
                <a:solidFill>
                  <a:sysClr val="windowText" lastClr="000000"/>
                </a:solidFill>
              </a:endParaRPr>
            </a:p>
          </p:txBody>
        </p:sp>
        <p:sp>
          <p:nvSpPr>
            <p:cNvPr id="15" name="Rectangle 30">
              <a:extLst>
                <a:ext uri="{FF2B5EF4-FFF2-40B4-BE49-F238E27FC236}">
                  <a16:creationId xmlns:a16="http://schemas.microsoft.com/office/drawing/2014/main" id="{739AADEB-7ABE-4EBE-A240-60356D0D83C9}"/>
                </a:ext>
              </a:extLst>
            </p:cNvPr>
            <p:cNvSpPr/>
            <p:nvPr/>
          </p:nvSpPr>
          <p:spPr>
            <a:xfrm>
              <a:off x="6013115" y="3989239"/>
              <a:ext cx="1001188" cy="1001192"/>
            </a:xfrm>
            <a:prstGeom prst="rect">
              <a:avLst/>
            </a:prstGeom>
            <a:solidFill>
              <a:srgbClr val="4C95CC"/>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ysClr val="windowText" lastClr="000000"/>
                  </a:solidFill>
                  <a:cs typeface="Arial"/>
                </a:rPr>
                <a:t>Arduino</a:t>
              </a:r>
              <a:endParaRPr lang="en-US">
                <a:solidFill>
                  <a:sysClr val="windowText" lastClr="000000"/>
                </a:solidFill>
              </a:endParaRPr>
            </a:p>
          </p:txBody>
        </p:sp>
      </p:grpSp>
    </p:spTree>
    <p:extLst>
      <p:ext uri="{BB962C8B-B14F-4D97-AF65-F5344CB8AC3E}">
        <p14:creationId xmlns:p14="http://schemas.microsoft.com/office/powerpoint/2010/main" val="28659752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19"/>
          <p:cNvSpPr txBox="1">
            <a:spLocks noGrp="1"/>
          </p:cNvSpPr>
          <p:nvPr>
            <p:ph type="title"/>
          </p:nvPr>
        </p:nvSpPr>
        <p:spPr>
          <a:xfrm>
            <a:off x="838200" y="632493"/>
            <a:ext cx="10515600" cy="1325563"/>
          </a:xfrm>
          <a:prstGeom prst="rect">
            <a:avLst/>
          </a:prstGeom>
          <a:noFill/>
          <a:ln>
            <a:noFill/>
          </a:ln>
        </p:spPr>
        <p:txBody>
          <a:bodyPr spcFirstLastPara="1" wrap="square" lIns="91425" tIns="45700" rIns="91425" bIns="45700" anchor="ctr" anchorCtr="0">
            <a:normAutofit/>
          </a:bodyPr>
          <a:lstStyle/>
          <a:p>
            <a:pPr>
              <a:buSzPts val="4400"/>
            </a:pPr>
            <a:r>
              <a:rPr lang="en-US" sz="5000"/>
              <a:t>Future Work</a:t>
            </a:r>
          </a:p>
        </p:txBody>
      </p:sp>
      <p:sp>
        <p:nvSpPr>
          <p:cNvPr id="399" name="Google Shape;399;p19"/>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dirty="0"/>
              <a:t>29</a:t>
            </a:r>
            <a:endParaRPr dirty="0"/>
          </a:p>
        </p:txBody>
      </p:sp>
      <p:sp>
        <p:nvSpPr>
          <p:cNvPr id="400" name="Google Shape;400;p19"/>
          <p:cNvSpPr txBox="1">
            <a:spLocks noGrp="1"/>
          </p:cNvSpPr>
          <p:nvPr>
            <p:ph type="body" idx="2"/>
          </p:nvPr>
        </p:nvSpPr>
        <p:spPr>
          <a:xfrm>
            <a:off x="10373226" y="5577978"/>
            <a:ext cx="1828800" cy="310896"/>
          </a:xfrm>
          <a:prstGeom prst="rect">
            <a:avLst/>
          </a:prstGeom>
          <a:noFill/>
          <a:ln>
            <a:noFill/>
          </a:ln>
        </p:spPr>
        <p:txBody>
          <a:bodyPr spcFirstLastPara="1" wrap="square" lIns="91425" tIns="45700" rIns="91425" bIns="45700" anchor="t" anchorCtr="0">
            <a:noAutofit/>
          </a:bodyPr>
          <a:lstStyle/>
          <a:p>
            <a:pPr marL="0" indent="0">
              <a:lnSpc>
                <a:spcPct val="100000"/>
              </a:lnSpc>
              <a:spcBef>
                <a:spcPts val="0"/>
              </a:spcBef>
            </a:pPr>
            <a:r>
              <a:rPr lang="en-US"/>
              <a:t>Patrick Marlatt</a:t>
            </a:r>
          </a:p>
          <a:p>
            <a:pPr marL="0" indent="0">
              <a:spcBef>
                <a:spcPts val="0"/>
              </a:spcBef>
            </a:pPr>
            <a:endParaRPr lang="en-US"/>
          </a:p>
        </p:txBody>
      </p:sp>
      <p:sp>
        <p:nvSpPr>
          <p:cNvPr id="11" name="TextBox 10">
            <a:extLst>
              <a:ext uri="{FF2B5EF4-FFF2-40B4-BE49-F238E27FC236}">
                <a16:creationId xmlns:a16="http://schemas.microsoft.com/office/drawing/2014/main" id="{DE80EAAF-CBB0-4B0D-BC62-4EA466584926}"/>
              </a:ext>
            </a:extLst>
          </p:cNvPr>
          <p:cNvSpPr txBox="1"/>
          <p:nvPr/>
        </p:nvSpPr>
        <p:spPr>
          <a:xfrm>
            <a:off x="1700914" y="1601025"/>
            <a:ext cx="10343352"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dirty="0"/>
          </a:p>
          <a:p>
            <a:r>
              <a:rPr lang="en-US" sz="2400" dirty="0"/>
              <a:t>Define constraints on system</a:t>
            </a:r>
            <a:endParaRPr lang="en-US" dirty="0"/>
          </a:p>
          <a:p>
            <a:endParaRPr lang="en-US" sz="2400" dirty="0"/>
          </a:p>
          <a:p>
            <a:r>
              <a:rPr lang="en-US" sz="2400" dirty="0"/>
              <a:t>MPC implementation </a:t>
            </a:r>
            <a:endParaRPr lang="en-US" dirty="0"/>
          </a:p>
          <a:p>
            <a:endParaRPr lang="en-US" sz="2400" dirty="0"/>
          </a:p>
          <a:p>
            <a:r>
              <a:rPr lang="en-US" sz="2400" dirty="0"/>
              <a:t>Create and test our HIL system</a:t>
            </a:r>
          </a:p>
          <a:p>
            <a:endParaRPr lang="en-US" sz="2400" dirty="0"/>
          </a:p>
          <a:p>
            <a:r>
              <a:rPr lang="en-US" sz="2400" dirty="0"/>
              <a:t>Choose operating points for scheduling</a:t>
            </a:r>
          </a:p>
        </p:txBody>
      </p:sp>
      <p:pic>
        <p:nvPicPr>
          <p:cNvPr id="2" name="Graphic 2" descr="Flowchart with solid fill">
            <a:extLst>
              <a:ext uri="{FF2B5EF4-FFF2-40B4-BE49-F238E27FC236}">
                <a16:creationId xmlns:a16="http://schemas.microsoft.com/office/drawing/2014/main" id="{8758CD05-37F6-4EFE-9EE0-8301CEF37E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8369" y="3380531"/>
            <a:ext cx="673769" cy="687137"/>
          </a:xfrm>
          <a:prstGeom prst="rect">
            <a:avLst/>
          </a:prstGeom>
        </p:spPr>
      </p:pic>
      <p:grpSp>
        <p:nvGrpSpPr>
          <p:cNvPr id="6" name="Group 2">
            <a:extLst>
              <a:ext uri="{FF2B5EF4-FFF2-40B4-BE49-F238E27FC236}">
                <a16:creationId xmlns:a16="http://schemas.microsoft.com/office/drawing/2014/main" id="{DEEBDC17-B792-48DF-8609-89BFA680DA88}"/>
              </a:ext>
            </a:extLst>
          </p:cNvPr>
          <p:cNvGrpSpPr/>
          <p:nvPr/>
        </p:nvGrpSpPr>
        <p:grpSpPr>
          <a:xfrm>
            <a:off x="813441" y="1855615"/>
            <a:ext cx="994611" cy="660401"/>
            <a:chOff x="284747" y="4853405"/>
            <a:chExt cx="1462506" cy="914400"/>
          </a:xfrm>
        </p:grpSpPr>
        <p:pic>
          <p:nvPicPr>
            <p:cNvPr id="8" name="Graphic 8" descr="Checkbox Crossed with solid fill">
              <a:extLst>
                <a:ext uri="{FF2B5EF4-FFF2-40B4-BE49-F238E27FC236}">
                  <a16:creationId xmlns:a16="http://schemas.microsoft.com/office/drawing/2014/main" id="{91581289-5FC9-46A5-ACB7-D9884F251CC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4747" y="4853405"/>
              <a:ext cx="914400" cy="914400"/>
            </a:xfrm>
            <a:prstGeom prst="rect">
              <a:avLst/>
            </a:prstGeom>
          </p:spPr>
        </p:pic>
        <p:pic>
          <p:nvPicPr>
            <p:cNvPr id="9" name="Graphic 9" descr="Checkbox Checked with solid fill">
              <a:extLst>
                <a:ext uri="{FF2B5EF4-FFF2-40B4-BE49-F238E27FC236}">
                  <a16:creationId xmlns:a16="http://schemas.microsoft.com/office/drawing/2014/main" id="{650D37F1-27F0-4D8B-843C-DA1A8182A9D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2853" y="4853405"/>
              <a:ext cx="914400" cy="914400"/>
            </a:xfrm>
            <a:prstGeom prst="rect">
              <a:avLst/>
            </a:prstGeom>
          </p:spPr>
        </p:pic>
      </p:grpSp>
      <p:grpSp>
        <p:nvGrpSpPr>
          <p:cNvPr id="5" name="Group 16">
            <a:extLst>
              <a:ext uri="{FF2B5EF4-FFF2-40B4-BE49-F238E27FC236}">
                <a16:creationId xmlns:a16="http://schemas.microsoft.com/office/drawing/2014/main" id="{1A616C98-5AEA-46E0-A84A-0210283538A4}"/>
              </a:ext>
            </a:extLst>
          </p:cNvPr>
          <p:cNvGrpSpPr/>
          <p:nvPr/>
        </p:nvGrpSpPr>
        <p:grpSpPr>
          <a:xfrm>
            <a:off x="973400" y="2553965"/>
            <a:ext cx="717217" cy="827506"/>
            <a:chOff x="608931" y="2062746"/>
            <a:chExt cx="717217" cy="827506"/>
          </a:xfrm>
        </p:grpSpPr>
        <p:pic>
          <p:nvPicPr>
            <p:cNvPr id="4" name="Graphic 4" descr="Electric car with solid fill">
              <a:extLst>
                <a:ext uri="{FF2B5EF4-FFF2-40B4-BE49-F238E27FC236}">
                  <a16:creationId xmlns:a16="http://schemas.microsoft.com/office/drawing/2014/main" id="{96AF7D19-FAA0-4ED9-8322-0C8DE84AB36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02613" y="2370496"/>
              <a:ext cx="523535" cy="519756"/>
            </a:xfrm>
            <a:prstGeom prst="rect">
              <a:avLst/>
            </a:prstGeom>
          </p:spPr>
        </p:pic>
        <p:pic>
          <p:nvPicPr>
            <p:cNvPr id="10" name="Graphic 11" descr="Laptop with solid fill">
              <a:extLst>
                <a:ext uri="{FF2B5EF4-FFF2-40B4-BE49-F238E27FC236}">
                  <a16:creationId xmlns:a16="http://schemas.microsoft.com/office/drawing/2014/main" id="{B655A9F6-19C8-4AF3-9F7C-F864ABCA0C5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08931" y="2062746"/>
              <a:ext cx="523535" cy="519756"/>
            </a:xfrm>
            <a:prstGeom prst="rect">
              <a:avLst/>
            </a:prstGeom>
          </p:spPr>
        </p:pic>
      </p:grpSp>
      <p:pic>
        <p:nvPicPr>
          <p:cNvPr id="13" name="Graphic 3" descr="Settings outline">
            <a:extLst>
              <a:ext uri="{FF2B5EF4-FFF2-40B4-BE49-F238E27FC236}">
                <a16:creationId xmlns:a16="http://schemas.microsoft.com/office/drawing/2014/main" id="{E95F43B3-CAF8-4F7E-A78B-78E089E49AB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72317" y="4070358"/>
            <a:ext cx="673769" cy="673769"/>
          </a:xfrm>
          <a:prstGeom prst="rect">
            <a:avLst/>
          </a:prstGeom>
        </p:spPr>
      </p:pic>
    </p:spTree>
    <p:extLst>
      <p:ext uri="{BB962C8B-B14F-4D97-AF65-F5344CB8AC3E}">
        <p14:creationId xmlns:p14="http://schemas.microsoft.com/office/powerpoint/2010/main" val="2412509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B7B09C"/>
              </a:buClr>
              <a:buSzPts val="4400"/>
              <a:buFont typeface="Arial"/>
              <a:buNone/>
            </a:pPr>
            <a:r>
              <a:rPr lang="en-US" sz="5000"/>
              <a:t>Sponsors and Advisor</a:t>
            </a:r>
          </a:p>
        </p:txBody>
      </p:sp>
      <p:sp>
        <p:nvSpPr>
          <p:cNvPr id="204" name="Google Shape;204;p3"/>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3</a:t>
            </a:r>
          </a:p>
        </p:txBody>
      </p:sp>
      <p:sp>
        <p:nvSpPr>
          <p:cNvPr id="205" name="Google Shape;205;p3"/>
          <p:cNvSpPr txBox="1">
            <a:spLocks noGrp="1"/>
          </p:cNvSpPr>
          <p:nvPr>
            <p:ph type="body" idx="3"/>
          </p:nvPr>
        </p:nvSpPr>
        <p:spPr>
          <a:xfrm>
            <a:off x="10375075" y="5591615"/>
            <a:ext cx="1828800" cy="310896"/>
          </a:xfrm>
          <a:prstGeom prst="rect">
            <a:avLst/>
          </a:prstGeom>
          <a:noFill/>
          <a:ln>
            <a:noFill/>
          </a:ln>
        </p:spPr>
        <p:txBody>
          <a:bodyPr spcFirstLastPara="1" wrap="square" lIns="91425" tIns="45700" rIns="91425" bIns="45700" anchor="t" anchorCtr="0">
            <a:noAutofit/>
          </a:bodyPr>
          <a:lstStyle/>
          <a:p>
            <a:pPr marL="0" indent="0">
              <a:spcBef>
                <a:spcPts val="0"/>
              </a:spcBef>
            </a:pPr>
            <a:r>
              <a:rPr lang="en-US"/>
              <a:t>Patrick Marlatt</a:t>
            </a:r>
          </a:p>
          <a:p>
            <a:pPr marL="0" indent="0">
              <a:spcBef>
                <a:spcPts val="0"/>
              </a:spcBef>
            </a:pPr>
            <a:endParaRPr lang="en-US"/>
          </a:p>
        </p:txBody>
      </p:sp>
      <p:pic>
        <p:nvPicPr>
          <p:cNvPr id="7" name="Picture 6"/>
          <p:cNvPicPr>
            <a:picLocks noChangeAspect="1"/>
          </p:cNvPicPr>
          <p:nvPr/>
        </p:nvPicPr>
        <p:blipFill rotWithShape="1">
          <a:blip r:embed="rId3"/>
          <a:srcRect l="12752" r="9999"/>
          <a:stretch/>
        </p:blipFill>
        <p:spPr>
          <a:xfrm>
            <a:off x="4960736" y="1476850"/>
            <a:ext cx="2260335" cy="292608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447" t="322" r="-124" b="5349"/>
          <a:stretch/>
        </p:blipFill>
        <p:spPr>
          <a:xfrm>
            <a:off x="8576430" y="1478028"/>
            <a:ext cx="2257230" cy="2926080"/>
          </a:xfrm>
          <a:prstGeom prst="rect">
            <a:avLst/>
          </a:prstGeom>
        </p:spPr>
      </p:pic>
      <p:pic>
        <p:nvPicPr>
          <p:cNvPr id="5" name="Picture 4"/>
          <p:cNvPicPr>
            <a:picLocks noChangeAspect="1"/>
          </p:cNvPicPr>
          <p:nvPr/>
        </p:nvPicPr>
        <p:blipFill rotWithShape="1">
          <a:blip r:embed="rId5"/>
          <a:srcRect l="5731" r="10374"/>
          <a:stretch/>
        </p:blipFill>
        <p:spPr>
          <a:xfrm>
            <a:off x="1470990" y="1478173"/>
            <a:ext cx="2238897" cy="2926080"/>
          </a:xfrm>
          <a:prstGeom prst="rect">
            <a:avLst/>
          </a:prstGeom>
        </p:spPr>
      </p:pic>
      <p:sp>
        <p:nvSpPr>
          <p:cNvPr id="17" name="Rounded Rectangle 16"/>
          <p:cNvSpPr/>
          <p:nvPr/>
        </p:nvSpPr>
        <p:spPr>
          <a:xfrm>
            <a:off x="1411408" y="4508883"/>
            <a:ext cx="2358060" cy="1071845"/>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800" u="sng">
                <a:solidFill>
                  <a:schemeClr val="bg1"/>
                </a:solidFill>
                <a:ea typeface="Calibri"/>
                <a:cs typeface="Calibri"/>
                <a:sym typeface="Calibri"/>
              </a:rPr>
              <a:t>Engineering Mentor</a:t>
            </a:r>
            <a:endParaRPr lang="en-US" sz="1800">
              <a:solidFill>
                <a:schemeClr val="bg1"/>
              </a:solidFill>
            </a:endParaRPr>
          </a:p>
          <a:p>
            <a:pPr lvl="0" algn="ctr"/>
            <a:r>
              <a:rPr lang="en-US" sz="1800">
                <a:solidFill>
                  <a:schemeClr val="bg1"/>
                </a:solidFill>
                <a:ea typeface="Calibri"/>
                <a:cs typeface="Calibri"/>
                <a:sym typeface="Calibri"/>
              </a:rPr>
              <a:t>Roberto </a:t>
            </a:r>
            <a:r>
              <a:rPr lang="en-US" sz="1800" err="1">
                <a:solidFill>
                  <a:schemeClr val="bg1"/>
                </a:solidFill>
                <a:ea typeface="Calibri"/>
                <a:cs typeface="Calibri"/>
                <a:sym typeface="Calibri"/>
              </a:rPr>
              <a:t>Valenti</a:t>
            </a:r>
            <a:endParaRPr lang="en-US" sz="1800">
              <a:solidFill>
                <a:schemeClr val="bg1"/>
              </a:solidFill>
            </a:endParaRPr>
          </a:p>
          <a:p>
            <a:pPr lvl="0" algn="ctr"/>
            <a:r>
              <a:rPr lang="en-US" sz="1800" i="1">
                <a:solidFill>
                  <a:schemeClr val="bg1"/>
                </a:solidFill>
                <a:ea typeface="Calibri"/>
                <a:cs typeface="Calibri"/>
                <a:sym typeface="Calibri"/>
              </a:rPr>
              <a:t>Project Advisor</a:t>
            </a:r>
            <a:endParaRPr lang="en-US" sz="1800">
              <a:solidFill>
                <a:schemeClr val="bg1"/>
              </a:solidFill>
            </a:endParaRPr>
          </a:p>
        </p:txBody>
      </p:sp>
      <p:sp>
        <p:nvSpPr>
          <p:cNvPr id="30" name="Rounded Rectangle 29"/>
          <p:cNvSpPr/>
          <p:nvPr/>
        </p:nvSpPr>
        <p:spPr>
          <a:xfrm>
            <a:off x="4956696" y="4510208"/>
            <a:ext cx="2358060" cy="1071845"/>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800" u="sng">
                <a:solidFill>
                  <a:schemeClr val="bg1"/>
                </a:solidFill>
                <a:ea typeface="Calibri"/>
                <a:cs typeface="Calibri"/>
                <a:sym typeface="Calibri"/>
              </a:rPr>
              <a:t>Engineering Mentor</a:t>
            </a:r>
            <a:endParaRPr lang="en-US" sz="1800">
              <a:solidFill>
                <a:schemeClr val="bg1"/>
              </a:solidFill>
            </a:endParaRPr>
          </a:p>
          <a:p>
            <a:pPr lvl="0" algn="ctr"/>
            <a:r>
              <a:rPr lang="en-US" sz="1800">
                <a:solidFill>
                  <a:schemeClr val="bg1"/>
                </a:solidFill>
                <a:ea typeface="Calibri"/>
                <a:cs typeface="Calibri"/>
                <a:sym typeface="Calibri"/>
              </a:rPr>
              <a:t>Peter Maloney</a:t>
            </a:r>
            <a:endParaRPr lang="en-US" sz="1800">
              <a:solidFill>
                <a:schemeClr val="bg1"/>
              </a:solidFill>
            </a:endParaRPr>
          </a:p>
          <a:p>
            <a:pPr lvl="0" algn="ctr"/>
            <a:r>
              <a:rPr lang="en-US" sz="1800" i="1">
                <a:solidFill>
                  <a:schemeClr val="bg1"/>
                </a:solidFill>
                <a:ea typeface="Calibri"/>
                <a:cs typeface="Calibri"/>
                <a:sym typeface="Calibri"/>
              </a:rPr>
              <a:t>Controls Advisor</a:t>
            </a:r>
            <a:endParaRPr lang="en-US" sz="1800">
              <a:solidFill>
                <a:schemeClr val="bg1"/>
              </a:solidFill>
            </a:endParaRPr>
          </a:p>
        </p:txBody>
      </p:sp>
      <p:sp>
        <p:nvSpPr>
          <p:cNvPr id="31" name="Rounded Rectangle 30"/>
          <p:cNvSpPr/>
          <p:nvPr/>
        </p:nvSpPr>
        <p:spPr>
          <a:xfrm>
            <a:off x="8526015" y="4508726"/>
            <a:ext cx="2358060" cy="1071845"/>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800" u="sng">
                <a:solidFill>
                  <a:schemeClr val="bg1"/>
                </a:solidFill>
                <a:ea typeface="Calibri"/>
                <a:cs typeface="Calibri"/>
                <a:sym typeface="Calibri"/>
              </a:rPr>
              <a:t>Academic Advisor</a:t>
            </a:r>
            <a:endParaRPr lang="en-US" sz="1800">
              <a:solidFill>
                <a:schemeClr val="bg1"/>
              </a:solidFill>
            </a:endParaRPr>
          </a:p>
          <a:p>
            <a:pPr lvl="0" algn="ctr"/>
            <a:r>
              <a:rPr lang="en-US" sz="1800">
                <a:solidFill>
                  <a:schemeClr val="bg1"/>
                </a:solidFill>
                <a:ea typeface="Calibri"/>
                <a:cs typeface="Calibri"/>
                <a:sym typeface="Calibri"/>
              </a:rPr>
              <a:t>Dr. Shoele, Ph.D.</a:t>
            </a:r>
            <a:endParaRPr lang="en-US" sz="1800">
              <a:solidFill>
                <a:schemeClr val="bg1"/>
              </a:solidFill>
            </a:endParaRPr>
          </a:p>
          <a:p>
            <a:pPr lvl="0" algn="ctr"/>
            <a:r>
              <a:rPr lang="en-US" sz="1800" i="1">
                <a:solidFill>
                  <a:schemeClr val="bg1"/>
                </a:solidFill>
                <a:ea typeface="Calibri"/>
                <a:cs typeface="Calibri"/>
                <a:sym typeface="Calibri"/>
              </a:rPr>
              <a:t>Assistant Professor</a:t>
            </a:r>
            <a:endParaRPr lang="en-US" sz="1800">
              <a:solidFill>
                <a:schemeClr val="bg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19"/>
          <p:cNvSpPr txBox="1">
            <a:spLocks noGrp="1"/>
          </p:cNvSpPr>
          <p:nvPr>
            <p:ph type="title"/>
          </p:nvPr>
        </p:nvSpPr>
        <p:spPr>
          <a:xfrm>
            <a:off x="824832" y="592387"/>
            <a:ext cx="10515600" cy="1325563"/>
          </a:xfrm>
          <a:prstGeom prst="rect">
            <a:avLst/>
          </a:prstGeom>
          <a:noFill/>
          <a:ln>
            <a:noFill/>
          </a:ln>
        </p:spPr>
        <p:txBody>
          <a:bodyPr spcFirstLastPara="1" wrap="square" lIns="91425" tIns="45700" rIns="91425" bIns="45700" anchor="ctr" anchorCtr="0">
            <a:normAutofit/>
          </a:bodyPr>
          <a:lstStyle/>
          <a:p>
            <a:pPr>
              <a:buSzPts val="4400"/>
            </a:pPr>
            <a:r>
              <a:rPr lang="en-US" sz="5000"/>
              <a:t>Conclusion</a:t>
            </a:r>
          </a:p>
        </p:txBody>
      </p:sp>
      <p:sp>
        <p:nvSpPr>
          <p:cNvPr id="399" name="Google Shape;399;p19"/>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dirty="0"/>
              <a:t>30</a:t>
            </a:r>
            <a:endParaRPr dirty="0"/>
          </a:p>
        </p:txBody>
      </p:sp>
      <p:sp>
        <p:nvSpPr>
          <p:cNvPr id="400" name="Google Shape;400;p19"/>
          <p:cNvSpPr txBox="1">
            <a:spLocks noGrp="1"/>
          </p:cNvSpPr>
          <p:nvPr>
            <p:ph type="body" idx="2"/>
          </p:nvPr>
        </p:nvSpPr>
        <p:spPr>
          <a:xfrm>
            <a:off x="10373227" y="5577979"/>
            <a:ext cx="1828800" cy="310896"/>
          </a:xfrm>
          <a:prstGeom prst="rect">
            <a:avLst/>
          </a:prstGeom>
          <a:noFill/>
          <a:ln>
            <a:noFill/>
          </a:ln>
        </p:spPr>
        <p:txBody>
          <a:bodyPr spcFirstLastPara="1" wrap="square" lIns="91425" tIns="45700" rIns="91425" bIns="45700" anchor="t" anchorCtr="0">
            <a:noAutofit/>
          </a:bodyPr>
          <a:lstStyle/>
          <a:p>
            <a:pPr marL="0" indent="0">
              <a:lnSpc>
                <a:spcPct val="100000"/>
              </a:lnSpc>
              <a:spcBef>
                <a:spcPts val="0"/>
              </a:spcBef>
            </a:pPr>
            <a:r>
              <a:rPr lang="en-US"/>
              <a:t>Patrick Marlatt</a:t>
            </a:r>
          </a:p>
          <a:p>
            <a:pPr marL="0" indent="0">
              <a:spcBef>
                <a:spcPts val="0"/>
              </a:spcBef>
            </a:pPr>
            <a:endParaRPr lang="en-US"/>
          </a:p>
        </p:txBody>
      </p:sp>
      <p:sp>
        <p:nvSpPr>
          <p:cNvPr id="11" name="TextBox 10">
            <a:extLst>
              <a:ext uri="{FF2B5EF4-FFF2-40B4-BE49-F238E27FC236}">
                <a16:creationId xmlns:a16="http://schemas.microsoft.com/office/drawing/2014/main" id="{DE80EAAF-CBB0-4B0D-BC62-4EA466584926}"/>
              </a:ext>
            </a:extLst>
          </p:cNvPr>
          <p:cNvSpPr txBox="1"/>
          <p:nvPr/>
        </p:nvSpPr>
        <p:spPr>
          <a:xfrm>
            <a:off x="1683752" y="1617013"/>
            <a:ext cx="9694984"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Once </a:t>
            </a:r>
            <a:r>
              <a:rPr lang="en-US" sz="2400"/>
              <a:t>an accurate state space is created, MPC design can begin</a:t>
            </a:r>
            <a:endParaRPr lang="en-US" sz="2400" dirty="0"/>
          </a:p>
          <a:p>
            <a:endParaRPr lang="en-US" sz="2400"/>
          </a:p>
          <a:p>
            <a:r>
              <a:rPr lang="en-US" sz="2400" dirty="0"/>
              <a:t>Matlab includes built-in MPC mechanics and designers</a:t>
            </a:r>
          </a:p>
          <a:p>
            <a:endParaRPr lang="en-US" sz="2400" dirty="0"/>
          </a:p>
          <a:p>
            <a:r>
              <a:rPr lang="en-US" sz="2400" dirty="0"/>
              <a:t>HIL Testing – Arduino appears to be a usable and </a:t>
            </a:r>
            <a:r>
              <a:rPr lang="en-US" sz="2400"/>
              <a:t>inexpensive options with multiple different versions to choose from</a:t>
            </a:r>
          </a:p>
        </p:txBody>
      </p:sp>
      <p:pic>
        <p:nvPicPr>
          <p:cNvPr id="2" name="Graphic 2" descr="Bullseye with solid fill">
            <a:extLst>
              <a:ext uri="{FF2B5EF4-FFF2-40B4-BE49-F238E27FC236}">
                <a16:creationId xmlns:a16="http://schemas.microsoft.com/office/drawing/2014/main" id="{0CC95D00-69AA-4503-8087-051634A165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3090" y="1551404"/>
            <a:ext cx="700506" cy="647033"/>
          </a:xfrm>
          <a:prstGeom prst="rect">
            <a:avLst/>
          </a:prstGeom>
        </p:spPr>
      </p:pic>
      <p:pic>
        <p:nvPicPr>
          <p:cNvPr id="5" name="Graphic 5" descr="Clipboard Mixed with solid fill">
            <a:extLst>
              <a:ext uri="{FF2B5EF4-FFF2-40B4-BE49-F238E27FC236}">
                <a16:creationId xmlns:a16="http://schemas.microsoft.com/office/drawing/2014/main" id="{5E42CA2C-C6C8-4B74-86EC-225E0ED718F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23089" y="3062034"/>
            <a:ext cx="700507" cy="727243"/>
          </a:xfrm>
          <a:prstGeom prst="rect">
            <a:avLst/>
          </a:prstGeom>
        </p:spPr>
      </p:pic>
      <p:pic>
        <p:nvPicPr>
          <p:cNvPr id="6" name="Graphic 6" descr="Computer with solid fill">
            <a:extLst>
              <a:ext uri="{FF2B5EF4-FFF2-40B4-BE49-F238E27FC236}">
                <a16:creationId xmlns:a16="http://schemas.microsoft.com/office/drawing/2014/main" id="{BFB081A6-949E-4D3B-B1B5-8A43679B329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23089" y="2199772"/>
            <a:ext cx="700507" cy="727243"/>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F30A4-4C3F-4BD0-83CE-105883F46666}"/>
              </a:ext>
            </a:extLst>
          </p:cNvPr>
          <p:cNvSpPr>
            <a:spLocks noGrp="1"/>
          </p:cNvSpPr>
          <p:nvPr>
            <p:ph type="title"/>
          </p:nvPr>
        </p:nvSpPr>
        <p:spPr/>
        <p:txBody>
          <a:bodyPr/>
          <a:lstStyle/>
          <a:p>
            <a:r>
              <a:rPr lang="en-US" dirty="0"/>
              <a:t>Semester Plan</a:t>
            </a:r>
          </a:p>
        </p:txBody>
      </p:sp>
      <p:sp>
        <p:nvSpPr>
          <p:cNvPr id="4" name="Slide Number Placeholder 3">
            <a:extLst>
              <a:ext uri="{FF2B5EF4-FFF2-40B4-BE49-F238E27FC236}">
                <a16:creationId xmlns:a16="http://schemas.microsoft.com/office/drawing/2014/main" id="{0E593457-66CD-47C3-A7A7-372DDE86750A}"/>
              </a:ext>
            </a:extLst>
          </p:cNvPr>
          <p:cNvSpPr>
            <a:spLocks noGrp="1"/>
          </p:cNvSpPr>
          <p:nvPr>
            <p:ph type="sldNum" idx="12"/>
          </p:nvPr>
        </p:nvSpPr>
        <p:spPr/>
        <p:txBody>
          <a:bodyPr/>
          <a:lstStyle/>
          <a:p>
            <a:pPr marL="0" lvl="0" indent="0" algn="r" rtl="0">
              <a:spcBef>
                <a:spcPts val="0"/>
              </a:spcBef>
              <a:spcAft>
                <a:spcPts val="0"/>
              </a:spcAft>
              <a:buNone/>
            </a:pPr>
            <a:r>
              <a:rPr lang="en-US" dirty="0"/>
              <a:t>31</a:t>
            </a:r>
          </a:p>
        </p:txBody>
      </p:sp>
      <p:sp>
        <p:nvSpPr>
          <p:cNvPr id="5" name="Text Placeholder 4">
            <a:extLst>
              <a:ext uri="{FF2B5EF4-FFF2-40B4-BE49-F238E27FC236}">
                <a16:creationId xmlns:a16="http://schemas.microsoft.com/office/drawing/2014/main" id="{D8620A62-0B8D-4C07-AAD3-1DA94A4B5A31}"/>
              </a:ext>
            </a:extLst>
          </p:cNvPr>
          <p:cNvSpPr>
            <a:spLocks noGrp="1"/>
          </p:cNvSpPr>
          <p:nvPr>
            <p:ph type="body" idx="2"/>
          </p:nvPr>
        </p:nvSpPr>
        <p:spPr>
          <a:xfrm>
            <a:off x="10373497" y="5570210"/>
            <a:ext cx="1828800" cy="310896"/>
          </a:xfrm>
        </p:spPr>
        <p:txBody>
          <a:bodyPr/>
          <a:lstStyle/>
          <a:p>
            <a:pPr marL="0" indent="0">
              <a:lnSpc>
                <a:spcPct val="100000"/>
              </a:lnSpc>
              <a:spcBef>
                <a:spcPts val="0"/>
              </a:spcBef>
            </a:pPr>
            <a:r>
              <a:rPr lang="en-US"/>
              <a:t>Patrick Marlatt</a:t>
            </a:r>
          </a:p>
          <a:p>
            <a:endParaRPr lang="en-US"/>
          </a:p>
        </p:txBody>
      </p:sp>
      <p:graphicFrame>
        <p:nvGraphicFramePr>
          <p:cNvPr id="7" name="Table 2">
            <a:extLst>
              <a:ext uri="{FF2B5EF4-FFF2-40B4-BE49-F238E27FC236}">
                <a16:creationId xmlns:a16="http://schemas.microsoft.com/office/drawing/2014/main" id="{D688E55F-C9AD-46E1-8AFA-EE055A65703A}"/>
              </a:ext>
            </a:extLst>
          </p:cNvPr>
          <p:cNvGraphicFramePr>
            <a:graphicFrameLocks noGrp="1"/>
          </p:cNvGraphicFramePr>
          <p:nvPr>
            <p:extLst>
              <p:ext uri="{D42A27DB-BD31-4B8C-83A1-F6EECF244321}">
                <p14:modId xmlns:p14="http://schemas.microsoft.com/office/powerpoint/2010/main" val="1023896646"/>
              </p:ext>
            </p:extLst>
          </p:nvPr>
        </p:nvGraphicFramePr>
        <p:xfrm>
          <a:off x="1134467" y="1338396"/>
          <a:ext cx="8386302" cy="4114792"/>
        </p:xfrm>
        <a:graphic>
          <a:graphicData uri="http://schemas.openxmlformats.org/drawingml/2006/table">
            <a:tbl>
              <a:tblPr/>
              <a:tblGrid>
                <a:gridCol w="2268070">
                  <a:extLst>
                    <a:ext uri="{9D8B030D-6E8A-4147-A177-3AD203B41FA5}">
                      <a16:colId xmlns:a16="http://schemas.microsoft.com/office/drawing/2014/main" val="20000"/>
                    </a:ext>
                  </a:extLst>
                </a:gridCol>
                <a:gridCol w="764779">
                  <a:extLst>
                    <a:ext uri="{9D8B030D-6E8A-4147-A177-3AD203B41FA5}">
                      <a16:colId xmlns:a16="http://schemas.microsoft.com/office/drawing/2014/main" val="20005"/>
                    </a:ext>
                  </a:extLst>
                </a:gridCol>
                <a:gridCol w="764779">
                  <a:extLst>
                    <a:ext uri="{9D8B030D-6E8A-4147-A177-3AD203B41FA5}">
                      <a16:colId xmlns:a16="http://schemas.microsoft.com/office/drawing/2014/main" val="20006"/>
                    </a:ext>
                  </a:extLst>
                </a:gridCol>
                <a:gridCol w="764779">
                  <a:extLst>
                    <a:ext uri="{9D8B030D-6E8A-4147-A177-3AD203B41FA5}">
                      <a16:colId xmlns:a16="http://schemas.microsoft.com/office/drawing/2014/main" val="20007"/>
                    </a:ext>
                  </a:extLst>
                </a:gridCol>
                <a:gridCol w="764779">
                  <a:extLst>
                    <a:ext uri="{9D8B030D-6E8A-4147-A177-3AD203B41FA5}">
                      <a16:colId xmlns:a16="http://schemas.microsoft.com/office/drawing/2014/main" val="20008"/>
                    </a:ext>
                  </a:extLst>
                </a:gridCol>
                <a:gridCol w="764779">
                  <a:extLst>
                    <a:ext uri="{9D8B030D-6E8A-4147-A177-3AD203B41FA5}">
                      <a16:colId xmlns:a16="http://schemas.microsoft.com/office/drawing/2014/main" val="20009"/>
                    </a:ext>
                  </a:extLst>
                </a:gridCol>
                <a:gridCol w="764779">
                  <a:extLst>
                    <a:ext uri="{9D8B030D-6E8A-4147-A177-3AD203B41FA5}">
                      <a16:colId xmlns:a16="http://schemas.microsoft.com/office/drawing/2014/main" val="20010"/>
                    </a:ext>
                  </a:extLst>
                </a:gridCol>
                <a:gridCol w="764779">
                  <a:extLst>
                    <a:ext uri="{9D8B030D-6E8A-4147-A177-3AD203B41FA5}">
                      <a16:colId xmlns:a16="http://schemas.microsoft.com/office/drawing/2014/main" val="20011"/>
                    </a:ext>
                  </a:extLst>
                </a:gridCol>
                <a:gridCol w="764779">
                  <a:extLst>
                    <a:ext uri="{9D8B030D-6E8A-4147-A177-3AD203B41FA5}">
                      <a16:colId xmlns:a16="http://schemas.microsoft.com/office/drawing/2014/main" val="20012"/>
                    </a:ext>
                  </a:extLst>
                </a:gridCol>
              </a:tblGrid>
              <a:tr h="374072">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a:buNone/>
                      </a:pPr>
                      <a:r>
                        <a:rPr lang="en-US" sz="1600">
                          <a:latin typeface="Calibri"/>
                        </a:rPr>
                        <a:t>February</a:t>
                      </a:r>
                    </a:p>
                  </a:txBody>
                  <a:tcPr marL="0" marR="0" marT="0" marB="0" anchor="b" horzOverflow="overflow">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tcPr>
                </a:tc>
                <a:tc hMerge="1">
                  <a:txBody>
                    <a:bodyPr/>
                    <a:lstStyle/>
                    <a:p>
                      <a:endParaRPr lang="en-US"/>
                    </a:p>
                  </a:txBody>
                  <a:tcPr/>
                </a:tc>
                <a:tc gridSpan="4">
                  <a:txBody>
                    <a:bodyPr/>
                    <a:lstStyle/>
                    <a:p>
                      <a:pPr algn="ctr" fontAlgn="b"/>
                      <a:r>
                        <a:rPr lang="en-US" sz="1600" b="0" i="0" u="none" strike="noStrike">
                          <a:solidFill>
                            <a:srgbClr val="000000"/>
                          </a:solidFill>
                          <a:effectLst/>
                          <a:latin typeface="Calibri"/>
                        </a:rPr>
                        <a:t>March</a:t>
                      </a:r>
                    </a:p>
                  </a:txBody>
                  <a:tcPr marL="12700" marR="12700" marT="1270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1600" b="0" i="0" u="none" strike="noStrike">
                          <a:solidFill>
                            <a:srgbClr val="000000"/>
                          </a:solidFill>
                          <a:effectLst/>
                          <a:latin typeface="Calibri"/>
                        </a:rPr>
                        <a:t>April</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374072">
                <a:tc>
                  <a:txBody>
                    <a:bodyPr/>
                    <a:lstStyle/>
                    <a:p>
                      <a:pPr algn="l" fontAlgn="b"/>
                      <a:r>
                        <a:rPr lang="en-US" sz="1600" b="0" i="0" u="none" strike="noStrike">
                          <a:solidFill>
                            <a:srgbClr val="000000"/>
                          </a:solidFill>
                          <a:effectLst/>
                          <a:latin typeface="Calibri"/>
                        </a:rPr>
                        <a:t>Accurate</a:t>
                      </a:r>
                      <a:r>
                        <a:rPr lang="en-US" sz="1600" b="0" i="0" u="none" strike="noStrike" baseline="0">
                          <a:solidFill>
                            <a:srgbClr val="000000"/>
                          </a:solidFill>
                          <a:effectLst/>
                          <a:latin typeface="Calibri"/>
                        </a:rPr>
                        <a:t> Model</a:t>
                      </a:r>
                      <a:endParaRPr lang="en-US" sz="16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l" fontAlgn="b"/>
                      <a:endParaRPr lang="sk-SK" sz="1200" b="0" i="0" u="none" strike="noStrike">
                        <a:solidFill>
                          <a:srgbClr val="000000"/>
                        </a:solidFill>
                        <a:effectLst/>
                        <a:latin typeface="Calibri"/>
                      </a:endParaRPr>
                    </a:p>
                  </a:txBody>
                  <a:tcPr marL="12700" marR="12700" marT="1270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sk-SK" sz="1200" b="0" i="0" u="none" strike="noStrike">
                        <a:solidFill>
                          <a:srgbClr val="000000"/>
                        </a:solidFill>
                        <a:effectLst/>
                        <a:latin typeface="Calibri"/>
                      </a:endParaRPr>
                    </a:p>
                  </a:txBody>
                  <a:tcPr marL="12700" marR="12700" marT="1270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4072">
                <a:tc>
                  <a:txBody>
                    <a:bodyPr/>
                    <a:lstStyle/>
                    <a:p>
                      <a:pPr algn="l" fontAlgn="b"/>
                      <a:r>
                        <a:rPr lang="en-US" sz="1600" b="0" i="0" u="none" strike="noStrike">
                          <a:solidFill>
                            <a:srgbClr val="000000"/>
                          </a:solidFill>
                          <a:effectLst/>
                          <a:latin typeface="Calibri"/>
                        </a:rPr>
                        <a:t>HIL Research</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74072">
                <a:tc>
                  <a:txBody>
                    <a:bodyPr/>
                    <a:lstStyle/>
                    <a:p>
                      <a:pPr lvl="0" algn="l">
                        <a:buNone/>
                      </a:pPr>
                      <a:r>
                        <a:rPr lang="da-DK" sz="1600" b="0" i="0" u="none" strike="noStrike">
                          <a:solidFill>
                            <a:srgbClr val="000000"/>
                          </a:solidFill>
                          <a:effectLst/>
                          <a:latin typeface="Calibri"/>
                        </a:rPr>
                        <a:t>Design Review 5</a:t>
                      </a:r>
                      <a:endParaRPr lang="en-US"/>
                    </a:p>
                  </a:txBody>
                  <a:tcPr marL="12700" marR="12700" marT="12700" marB="0" anchor="b">
                    <a:lnL w="6350">
                      <a:solidFill>
                        <a:srgbClr val="000000"/>
                      </a:solidFill>
                    </a:lnL>
                    <a:lnR w="6350">
                      <a:solidFill>
                        <a:srgbClr val="000000"/>
                      </a:solidFill>
                    </a:lnR>
                    <a:lnT w="6350">
                      <a:solidFill>
                        <a:srgbClr val="000000"/>
                      </a:solidFill>
                    </a:lnT>
                    <a:lnB w="6350">
                      <a:solidFill>
                        <a:srgbClr val="000000"/>
                      </a:solidFill>
                    </a:lnB>
                  </a:tcPr>
                </a:tc>
                <a:tc>
                  <a:txBody>
                    <a:bodyPr/>
                    <a:lstStyle/>
                    <a:p>
                      <a:pPr lvl="0" algn="l">
                        <a:buNone/>
                      </a:pPr>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a:solidFill>
                        <a:srgbClr val="000000"/>
                      </a:solid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lvl="0" algn="l">
                        <a:buNone/>
                      </a:pPr>
                      <a:endParaRPr lang="sk-SK" sz="1200" b="0" i="0" u="none" strike="noStrike">
                        <a:solidFill>
                          <a:srgbClr val="000000"/>
                        </a:solidFill>
                        <a:effectLst/>
                        <a:latin typeface="Calibri"/>
                      </a:endParaRPr>
                    </a:p>
                  </a:txBody>
                  <a:tcPr marL="12700" marR="12700" marT="12700" marB="0" anchor="b">
                    <a:lnL w="6350">
                      <a:solidFill>
                        <a:srgbClr val="000000"/>
                      </a:solidFill>
                    </a:lnL>
                    <a:lnR w="6350">
                      <a:solidFill>
                        <a:srgbClr val="000000"/>
                      </a:solidFill>
                    </a:lnR>
                    <a:lnT w="6350">
                      <a:solidFill>
                        <a:srgbClr val="000000"/>
                      </a:solidFill>
                    </a:lnT>
                    <a:lnB w="6350">
                      <a:solidFill>
                        <a:srgbClr val="000000"/>
                      </a:solidFill>
                    </a:lnB>
                    <a:solidFill>
                      <a:schemeClr val="accent2">
                        <a:lumMod val="60000"/>
                        <a:lumOff val="40000"/>
                      </a:schemeClr>
                    </a:solidFill>
                  </a:tcPr>
                </a:tc>
                <a:tc>
                  <a:txBody>
                    <a:bodyPr/>
                    <a:lstStyle/>
                    <a:p>
                      <a:pPr lvl="0" algn="l">
                        <a:buNone/>
                      </a:pPr>
                      <a:endParaRPr lang="sk-SK" sz="1200" b="0" i="0" u="none" strike="noStrike">
                        <a:solidFill>
                          <a:srgbClr val="000000"/>
                        </a:solidFill>
                        <a:effectLst/>
                        <a:latin typeface="Calibri"/>
                      </a:endParaRPr>
                    </a:p>
                  </a:txBody>
                  <a:tcPr marL="12700" marR="12700" marT="12700" marB="0" anchor="b">
                    <a:lnL w="6350">
                      <a:solidFill>
                        <a:srgbClr val="000000"/>
                      </a:solidFill>
                    </a:lnL>
                    <a:lnR w="6350">
                      <a:solidFill>
                        <a:srgbClr val="000000"/>
                      </a:solidFill>
                    </a:lnR>
                    <a:lnT w="6350">
                      <a:solidFill>
                        <a:srgbClr val="000000"/>
                      </a:solidFill>
                    </a:lnT>
                    <a:lnB w="6350">
                      <a:solidFill>
                        <a:srgbClr val="000000"/>
                      </a:solidFill>
                    </a:lnB>
                  </a:tcPr>
                </a:tc>
                <a:tc>
                  <a:txBody>
                    <a:bodyPr/>
                    <a:lstStyle/>
                    <a:p>
                      <a:pPr lvl="0" algn="l">
                        <a:buNone/>
                      </a:pPr>
                      <a:endParaRPr lang="sk-SK" sz="1200" b="0" i="0" u="none" strike="noStrike">
                        <a:solidFill>
                          <a:srgbClr val="000000"/>
                        </a:solidFill>
                        <a:effectLst/>
                        <a:latin typeface="Calibri"/>
                      </a:endParaRPr>
                    </a:p>
                  </a:txBody>
                  <a:tcPr marL="12700" marR="12700" marT="12700" marB="0" anchor="b">
                    <a:lnL w="6350">
                      <a:solidFill>
                        <a:srgbClr val="000000"/>
                      </a:solidFill>
                    </a:lnL>
                    <a:lnR w="6350">
                      <a:solidFill>
                        <a:srgbClr val="000000"/>
                      </a:solidFill>
                    </a:lnR>
                    <a:lnT w="6350">
                      <a:solidFill>
                        <a:srgbClr val="000000"/>
                      </a:solidFill>
                    </a:lnT>
                    <a:lnB w="6350">
                      <a:solidFill>
                        <a:srgbClr val="000000"/>
                      </a:solidFill>
                    </a:lnB>
                  </a:tcPr>
                </a:tc>
                <a:tc>
                  <a:txBody>
                    <a:bodyPr/>
                    <a:lstStyle/>
                    <a:p>
                      <a:pPr lvl="0" algn="l">
                        <a:buNone/>
                      </a:pPr>
                      <a:endParaRPr lang="sk-SK" sz="1200" b="0" i="0" u="none" strike="noStrike">
                        <a:solidFill>
                          <a:srgbClr val="000000"/>
                        </a:solidFill>
                        <a:effectLst/>
                        <a:latin typeface="Calibri"/>
                      </a:endParaRPr>
                    </a:p>
                  </a:txBody>
                  <a:tcPr marL="12700" marR="12700" marT="12700" marB="0" anchor="b">
                    <a:lnL w="6350">
                      <a:solidFill>
                        <a:srgbClr val="000000"/>
                      </a:solidFill>
                    </a:lnL>
                    <a:lnR w="6350">
                      <a:solidFill>
                        <a:srgbClr val="000000"/>
                      </a:solidFill>
                    </a:lnR>
                    <a:lnT w="6350">
                      <a:solidFill>
                        <a:srgbClr val="000000"/>
                      </a:solidFill>
                    </a:lnT>
                    <a:lnB w="6350">
                      <a:solidFill>
                        <a:srgbClr val="000000"/>
                      </a:solidFill>
                    </a:lnB>
                  </a:tcPr>
                </a:tc>
                <a:tc>
                  <a:txBody>
                    <a:bodyPr/>
                    <a:lstStyle/>
                    <a:p>
                      <a:pPr lvl="0" algn="l">
                        <a:buNone/>
                      </a:pPr>
                      <a:endParaRPr lang="sk-SK" sz="1200" b="0" i="0" u="none" strike="noStrike">
                        <a:solidFill>
                          <a:srgbClr val="000000"/>
                        </a:solidFill>
                        <a:effectLst/>
                        <a:latin typeface="Calibri"/>
                      </a:endParaRPr>
                    </a:p>
                  </a:txBody>
                  <a:tcPr marL="12700" marR="12700" marT="12700" marB="0" anchor="b">
                    <a:lnL w="6350">
                      <a:solidFill>
                        <a:srgbClr val="000000"/>
                      </a:solidFill>
                    </a:lnL>
                    <a:lnR w="6350">
                      <a:solidFill>
                        <a:srgbClr val="000000"/>
                      </a:solidFill>
                    </a:lnR>
                    <a:lnT w="6350">
                      <a:solidFill>
                        <a:srgbClr val="000000"/>
                      </a:solidFill>
                    </a:lnT>
                    <a:lnB w="6350">
                      <a:solidFill>
                        <a:srgbClr val="000000"/>
                      </a:solidFill>
                    </a:lnB>
                  </a:tcPr>
                </a:tc>
                <a:tc>
                  <a:txBody>
                    <a:bodyPr/>
                    <a:lstStyle/>
                    <a:p>
                      <a:pPr lvl="0" algn="l">
                        <a:buNone/>
                      </a:pPr>
                      <a:endParaRPr lang="sk-SK" sz="1200" b="0" i="0" u="none" strike="noStrike">
                        <a:solidFill>
                          <a:srgbClr val="000000"/>
                        </a:solidFill>
                        <a:effectLst/>
                        <a:latin typeface="Calibri"/>
                      </a:endParaRPr>
                    </a:p>
                  </a:txBody>
                  <a:tcPr marL="12700" marR="12700" marT="12700" marB="0" anchor="b">
                    <a:lnL w="6350">
                      <a:solidFill>
                        <a:srgbClr val="000000"/>
                      </a:solidFill>
                    </a:lnL>
                    <a:lnR w="6350">
                      <a:solidFill>
                        <a:srgbClr val="000000"/>
                      </a:solidFill>
                    </a:lnR>
                    <a:lnT w="6350">
                      <a:solidFill>
                        <a:srgbClr val="000000"/>
                      </a:solidFill>
                    </a:lnT>
                    <a:lnB w="6350">
                      <a:solidFill>
                        <a:srgbClr val="000000"/>
                      </a:solidFill>
                    </a:lnB>
                  </a:tcPr>
                </a:tc>
                <a:tc>
                  <a:txBody>
                    <a:bodyPr/>
                    <a:lstStyle/>
                    <a:p>
                      <a:pPr lvl="0" algn="l">
                        <a:buNone/>
                      </a:pPr>
                      <a:endParaRPr lang="sk-SK" sz="1200" b="0" i="0" u="none" strike="noStrike">
                        <a:solidFill>
                          <a:srgbClr val="000000"/>
                        </a:solidFill>
                        <a:effectLst/>
                        <a:latin typeface="Calibri"/>
                      </a:endParaRPr>
                    </a:p>
                  </a:txBody>
                  <a:tcPr marL="12700" marR="12700" marT="12700" marB="0" anchor="b">
                    <a:lnL w="6350">
                      <a:solidFill>
                        <a:srgbClr val="000000"/>
                      </a:solidFill>
                    </a:lnL>
                    <a:lnR w="6350">
                      <a:solidFill>
                        <a:srgbClr val="000000"/>
                      </a:solidFill>
                    </a:lnR>
                    <a:lnT w="6350">
                      <a:solidFill>
                        <a:srgbClr val="000000"/>
                      </a:solidFill>
                    </a:lnT>
                    <a:lnB w="6350">
                      <a:solidFill>
                        <a:srgbClr val="000000"/>
                      </a:solidFill>
                    </a:lnB>
                  </a:tcPr>
                </a:tc>
                <a:extLst>
                  <a:ext uri="{0D108BD9-81ED-4DB2-BD59-A6C34878D82A}">
                    <a16:rowId xmlns:a16="http://schemas.microsoft.com/office/drawing/2014/main" val="3958826803"/>
                  </a:ext>
                </a:extLst>
              </a:tr>
              <a:tr h="374072">
                <a:tc>
                  <a:txBody>
                    <a:bodyPr/>
                    <a:lstStyle/>
                    <a:p>
                      <a:pPr lvl="0" algn="l">
                        <a:buNone/>
                      </a:pPr>
                      <a:r>
                        <a:rPr lang="da-DK" sz="1600" b="0" i="0" u="none" strike="noStrike">
                          <a:solidFill>
                            <a:srgbClr val="000000"/>
                          </a:solidFill>
                          <a:effectLst/>
                          <a:latin typeface="Calibri"/>
                        </a:rPr>
                        <a:t>MPC </a:t>
                      </a:r>
                      <a:r>
                        <a:rPr lang="da-DK" sz="1600" b="0" i="0" u="none" strike="noStrike" err="1">
                          <a:solidFill>
                            <a:srgbClr val="000000"/>
                          </a:solidFill>
                          <a:effectLst/>
                          <a:latin typeface="Calibri"/>
                        </a:rPr>
                        <a:t>Throttle</a:t>
                      </a:r>
                    </a:p>
                  </a:txBody>
                  <a:tcPr marL="12700" marR="12700" marT="12700" marB="0" anchor="b">
                    <a:lnL w="6350">
                      <a:solidFill>
                        <a:srgbClr val="000000"/>
                      </a:solidFill>
                    </a:lnL>
                    <a:lnR w="6350">
                      <a:solidFill>
                        <a:srgbClr val="000000"/>
                      </a:solidFill>
                    </a:lnR>
                    <a:lnT w="6350">
                      <a:solidFill>
                        <a:srgbClr val="000000"/>
                      </a:solidFill>
                    </a:lnT>
                    <a:lnB w="6350">
                      <a:solidFill>
                        <a:srgbClr val="000000"/>
                      </a:solidFill>
                    </a:lnB>
                  </a:tcPr>
                </a:tc>
                <a:tc>
                  <a:txBody>
                    <a:bodyPr/>
                    <a:lstStyle/>
                    <a:p>
                      <a:pPr lvl="0" algn="l">
                        <a:buNone/>
                      </a:pPr>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a:solidFill>
                        <a:srgbClr val="000000"/>
                      </a:solid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lvl="0" algn="l">
                        <a:buNone/>
                      </a:pPr>
                      <a:endParaRPr lang="sk-SK" sz="1200" b="0" i="0" u="none" strike="noStrike">
                        <a:solidFill>
                          <a:srgbClr val="000000"/>
                        </a:solidFill>
                        <a:effectLst/>
                        <a:latin typeface="Calibri"/>
                      </a:endParaRPr>
                    </a:p>
                  </a:txBody>
                  <a:tcPr marL="12700" marR="12700" marT="12700" marB="0" anchor="b">
                    <a:lnL w="6350">
                      <a:solidFill>
                        <a:srgbClr val="000000"/>
                      </a:solidFill>
                    </a:lnL>
                    <a:lnR w="6350">
                      <a:solidFill>
                        <a:srgbClr val="000000"/>
                      </a:solidFill>
                    </a:lnR>
                    <a:lnT w="6350">
                      <a:solidFill>
                        <a:srgbClr val="000000"/>
                      </a:solidFill>
                    </a:lnT>
                    <a:lnB w="6350">
                      <a:solidFill>
                        <a:srgbClr val="000000"/>
                      </a:solidFill>
                    </a:lnB>
                    <a:solidFill>
                      <a:schemeClr val="accent2">
                        <a:lumMod val="60000"/>
                        <a:lumOff val="40000"/>
                      </a:schemeClr>
                    </a:solidFill>
                  </a:tcPr>
                </a:tc>
                <a:tc>
                  <a:txBody>
                    <a:bodyPr/>
                    <a:lstStyle/>
                    <a:p>
                      <a:pPr lvl="0" algn="l">
                        <a:buNone/>
                      </a:pPr>
                      <a:endParaRPr lang="sk-SK" sz="1200" b="0" i="0" u="none" strike="noStrike">
                        <a:solidFill>
                          <a:srgbClr val="000000"/>
                        </a:solidFill>
                        <a:effectLst/>
                        <a:latin typeface="Calibri"/>
                      </a:endParaRPr>
                    </a:p>
                  </a:txBody>
                  <a:tcPr marL="12700" marR="12700" marT="12700" marB="0" anchor="b">
                    <a:lnL w="6350">
                      <a:solidFill>
                        <a:srgbClr val="000000"/>
                      </a:solidFill>
                    </a:lnL>
                    <a:lnR w="6350">
                      <a:solidFill>
                        <a:srgbClr val="000000"/>
                      </a:solidFill>
                    </a:lnR>
                    <a:lnT w="6350">
                      <a:solidFill>
                        <a:srgbClr val="000000"/>
                      </a:solidFill>
                    </a:lnT>
                    <a:lnB w="6350">
                      <a:solidFill>
                        <a:srgbClr val="000000"/>
                      </a:solidFill>
                    </a:lnB>
                    <a:solidFill>
                      <a:schemeClr val="accent2">
                        <a:lumMod val="60000"/>
                        <a:lumOff val="40000"/>
                      </a:schemeClr>
                    </a:solidFill>
                  </a:tcPr>
                </a:tc>
                <a:tc>
                  <a:txBody>
                    <a:bodyPr/>
                    <a:lstStyle/>
                    <a:p>
                      <a:pPr lvl="0" algn="l">
                        <a:buNone/>
                      </a:pPr>
                      <a:endParaRPr lang="sk-SK" sz="1200" b="0" i="0" u="none" strike="noStrike">
                        <a:solidFill>
                          <a:srgbClr val="000000"/>
                        </a:solidFill>
                        <a:effectLst/>
                        <a:latin typeface="Calibri"/>
                      </a:endParaRPr>
                    </a:p>
                  </a:txBody>
                  <a:tcPr marL="12700" marR="12700" marT="12700" marB="0" anchor="b">
                    <a:lnL w="6350">
                      <a:solidFill>
                        <a:srgbClr val="000000"/>
                      </a:solidFill>
                    </a:lnL>
                    <a:lnR w="6350">
                      <a:solidFill>
                        <a:srgbClr val="000000"/>
                      </a:solidFill>
                    </a:lnR>
                    <a:lnT w="6350">
                      <a:solidFill>
                        <a:srgbClr val="000000"/>
                      </a:solidFill>
                    </a:lnT>
                    <a:lnB w="6350">
                      <a:solidFill>
                        <a:srgbClr val="000000"/>
                      </a:solidFill>
                    </a:lnB>
                    <a:solidFill>
                      <a:schemeClr val="accent2">
                        <a:lumMod val="60000"/>
                        <a:lumOff val="40000"/>
                      </a:schemeClr>
                    </a:solidFill>
                  </a:tcPr>
                </a:tc>
                <a:tc>
                  <a:txBody>
                    <a:bodyPr/>
                    <a:lstStyle/>
                    <a:p>
                      <a:pPr lvl="0" algn="l">
                        <a:buNone/>
                      </a:pPr>
                      <a:endParaRPr lang="sk-SK" sz="1200" b="0" i="0" u="none" strike="noStrike">
                        <a:solidFill>
                          <a:srgbClr val="000000"/>
                        </a:solidFill>
                        <a:effectLst/>
                        <a:latin typeface="Calibri"/>
                      </a:endParaRPr>
                    </a:p>
                  </a:txBody>
                  <a:tcPr marL="12700" marR="12700" marT="12700" marB="0" anchor="b">
                    <a:lnL w="6350">
                      <a:solidFill>
                        <a:srgbClr val="000000"/>
                      </a:solidFill>
                    </a:lnL>
                    <a:lnR w="6350">
                      <a:solidFill>
                        <a:srgbClr val="000000"/>
                      </a:solidFill>
                    </a:lnR>
                    <a:lnT w="6350">
                      <a:solidFill>
                        <a:srgbClr val="000000"/>
                      </a:solidFill>
                    </a:lnT>
                    <a:lnB w="6350">
                      <a:solidFill>
                        <a:srgbClr val="000000"/>
                      </a:solidFill>
                    </a:lnB>
                  </a:tcPr>
                </a:tc>
                <a:tc>
                  <a:txBody>
                    <a:bodyPr/>
                    <a:lstStyle/>
                    <a:p>
                      <a:pPr lvl="0" algn="l">
                        <a:buNone/>
                      </a:pPr>
                      <a:endParaRPr lang="sk-SK" sz="1200" b="0" i="0" u="none" strike="noStrike">
                        <a:solidFill>
                          <a:srgbClr val="000000"/>
                        </a:solidFill>
                        <a:effectLst/>
                        <a:latin typeface="Calibri"/>
                      </a:endParaRPr>
                    </a:p>
                  </a:txBody>
                  <a:tcPr marL="12700" marR="12700" marT="12700" marB="0" anchor="b">
                    <a:lnL w="6350">
                      <a:solidFill>
                        <a:srgbClr val="000000"/>
                      </a:solidFill>
                    </a:lnL>
                    <a:lnR w="6350">
                      <a:solidFill>
                        <a:srgbClr val="000000"/>
                      </a:solidFill>
                    </a:lnR>
                    <a:lnT w="6350">
                      <a:solidFill>
                        <a:srgbClr val="000000"/>
                      </a:solidFill>
                    </a:lnT>
                    <a:lnB w="6350">
                      <a:solidFill>
                        <a:srgbClr val="000000"/>
                      </a:solidFill>
                    </a:lnB>
                  </a:tcPr>
                </a:tc>
                <a:tc>
                  <a:txBody>
                    <a:bodyPr/>
                    <a:lstStyle/>
                    <a:p>
                      <a:pPr lvl="0" algn="l">
                        <a:buNone/>
                      </a:pPr>
                      <a:endParaRPr lang="sk-SK" sz="1200" b="0" i="0" u="none" strike="noStrike">
                        <a:solidFill>
                          <a:srgbClr val="000000"/>
                        </a:solidFill>
                        <a:effectLst/>
                        <a:latin typeface="Calibri"/>
                      </a:endParaRPr>
                    </a:p>
                  </a:txBody>
                  <a:tcPr marL="12700" marR="12700" marT="12700" marB="0" anchor="b">
                    <a:lnL w="6350">
                      <a:solidFill>
                        <a:srgbClr val="000000"/>
                      </a:solidFill>
                    </a:lnL>
                    <a:lnR w="6350">
                      <a:solidFill>
                        <a:srgbClr val="000000"/>
                      </a:solidFill>
                    </a:lnR>
                    <a:lnT w="6350">
                      <a:solidFill>
                        <a:srgbClr val="000000"/>
                      </a:solidFill>
                    </a:lnT>
                    <a:lnB w="6350">
                      <a:solidFill>
                        <a:srgbClr val="000000"/>
                      </a:solidFill>
                    </a:lnB>
                  </a:tcPr>
                </a:tc>
                <a:tc>
                  <a:txBody>
                    <a:bodyPr/>
                    <a:lstStyle/>
                    <a:p>
                      <a:pPr lvl="0" algn="l">
                        <a:buNone/>
                      </a:pPr>
                      <a:endParaRPr lang="sk-SK" sz="1200" b="0" i="0" u="none" strike="noStrike">
                        <a:solidFill>
                          <a:srgbClr val="000000"/>
                        </a:solidFill>
                        <a:effectLst/>
                        <a:latin typeface="Calibri"/>
                      </a:endParaRPr>
                    </a:p>
                  </a:txBody>
                  <a:tcPr marL="12700" marR="12700" marT="12700" marB="0" anchor="b">
                    <a:lnL w="6350">
                      <a:solidFill>
                        <a:srgbClr val="000000"/>
                      </a:solidFill>
                    </a:lnL>
                    <a:lnR w="6350">
                      <a:solidFill>
                        <a:srgbClr val="000000"/>
                      </a:solidFill>
                    </a:lnR>
                    <a:lnT w="6350">
                      <a:solidFill>
                        <a:srgbClr val="000000"/>
                      </a:solidFill>
                    </a:lnT>
                    <a:lnB w="6350">
                      <a:solidFill>
                        <a:srgbClr val="000000"/>
                      </a:solidFill>
                    </a:lnB>
                  </a:tcPr>
                </a:tc>
                <a:extLst>
                  <a:ext uri="{0D108BD9-81ED-4DB2-BD59-A6C34878D82A}">
                    <a16:rowId xmlns:a16="http://schemas.microsoft.com/office/drawing/2014/main" val="1031883674"/>
                  </a:ext>
                </a:extLst>
              </a:tr>
              <a:tr h="374072">
                <a:tc>
                  <a:txBody>
                    <a:bodyPr/>
                    <a:lstStyle/>
                    <a:p>
                      <a:pPr lvl="0" algn="l">
                        <a:buNone/>
                      </a:pPr>
                      <a:r>
                        <a:rPr lang="en-US" sz="1600" b="0" i="0" u="none" strike="noStrike" noProof="0">
                          <a:solidFill>
                            <a:srgbClr val="000000"/>
                          </a:solidFill>
                          <a:effectLst/>
                          <a:latin typeface="Calibri"/>
                        </a:rPr>
                        <a:t>MPC Wastegate</a:t>
                      </a:r>
                      <a:endParaRPr lang="en-US" sz="16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74072">
                <a:tc>
                  <a:txBody>
                    <a:bodyPr/>
                    <a:lstStyle/>
                    <a:p>
                      <a:pPr algn="l" fontAlgn="b"/>
                      <a:r>
                        <a:rPr lang="en-US" sz="1600" b="0" i="0" u="none" strike="noStrike">
                          <a:solidFill>
                            <a:srgbClr val="000000"/>
                          </a:solidFill>
                          <a:effectLst/>
                          <a:latin typeface="Calibri"/>
                        </a:rPr>
                        <a:t>Working HIL</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74072">
                <a:tc>
                  <a:txBody>
                    <a:bodyPr/>
                    <a:lstStyle/>
                    <a:p>
                      <a:pPr algn="l" fontAlgn="b"/>
                      <a:r>
                        <a:rPr lang="en-US" sz="1600" b="0" i="0" u="none" strike="noStrike">
                          <a:solidFill>
                            <a:srgbClr val="000000"/>
                          </a:solidFill>
                          <a:effectLst/>
                          <a:latin typeface="Calibri"/>
                        </a:rPr>
                        <a:t>Final Build</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74072">
                <a:tc>
                  <a:txBody>
                    <a:bodyPr/>
                    <a:lstStyle/>
                    <a:p>
                      <a:pPr lvl="0" algn="l">
                        <a:buNone/>
                      </a:pPr>
                      <a:r>
                        <a:rPr lang="en-US" sz="1600" b="0" i="0" u="none" strike="noStrike">
                          <a:solidFill>
                            <a:srgbClr val="000000"/>
                          </a:solidFill>
                          <a:effectLst/>
                          <a:latin typeface="Calibri"/>
                        </a:rPr>
                        <a:t>Design Review 6</a:t>
                      </a:r>
                    </a:p>
                  </a:txBody>
                  <a:tcPr marL="12700" marR="12700" marT="12700" marB="0" anchor="b">
                    <a:lnL w="6350">
                      <a:solidFill>
                        <a:srgbClr val="000000"/>
                      </a:solidFill>
                    </a:lnL>
                    <a:lnR w="6350">
                      <a:solidFill>
                        <a:srgbClr val="000000"/>
                      </a:solidFill>
                    </a:lnR>
                    <a:lnT w="6350" cap="flat" cmpd="sng" algn="ctr">
                      <a:solidFill>
                        <a:srgbClr val="000000"/>
                      </a:solidFill>
                      <a:prstDash val="solid"/>
                      <a:round/>
                      <a:headEnd type="none" w="med" len="med"/>
                      <a:tailEnd type="none" w="med" len="med"/>
                    </a:lnT>
                    <a:lnB w="6350">
                      <a:solidFill>
                        <a:srgbClr val="000000"/>
                      </a:solidFill>
                    </a:lnB>
                  </a:tcPr>
                </a:tc>
                <a:tc>
                  <a:txBody>
                    <a:bodyPr/>
                    <a:lstStyle/>
                    <a:p>
                      <a:pPr lvl="0" algn="l">
                        <a:buNone/>
                      </a:pPr>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a:solidFill>
                        <a:srgbClr val="000000"/>
                      </a:solid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endParaRPr lang="sk-SK" sz="1200" b="0" i="0" u="none" strike="noStrike">
                        <a:solidFill>
                          <a:srgbClr val="000000"/>
                        </a:solidFill>
                        <a:effectLst/>
                        <a:latin typeface="Calibri"/>
                      </a:endParaRPr>
                    </a:p>
                  </a:txBody>
                  <a:tcPr marL="12700" marR="12700" marT="12700" marB="0" anchor="b">
                    <a:lnL w="6350">
                      <a:solidFill>
                        <a:srgbClr val="000000"/>
                      </a:solidFill>
                    </a:lnL>
                    <a:lnR w="6350">
                      <a:solidFill>
                        <a:srgbClr val="000000"/>
                      </a:solidFill>
                    </a:lnR>
                    <a:lnT w="6350" cap="flat" cmpd="sng" algn="ctr">
                      <a:solidFill>
                        <a:srgbClr val="000000"/>
                      </a:solidFill>
                      <a:prstDash val="solid"/>
                      <a:round/>
                      <a:headEnd type="none" w="med" len="med"/>
                      <a:tailEnd type="none" w="med" len="med"/>
                    </a:lnT>
                    <a:lnB w="6350">
                      <a:solidFill>
                        <a:srgbClr val="000000"/>
                      </a:solidFill>
                    </a:lnB>
                  </a:tcPr>
                </a:tc>
                <a:tc>
                  <a:txBody>
                    <a:bodyPr/>
                    <a:lstStyle/>
                    <a:p>
                      <a:pPr lvl="0" algn="l">
                        <a:buNone/>
                      </a:pPr>
                      <a:endParaRPr lang="sk-SK" sz="1200" b="0" i="0" u="none" strike="noStrike">
                        <a:solidFill>
                          <a:srgbClr val="000000"/>
                        </a:solidFill>
                        <a:effectLst/>
                        <a:latin typeface="Calibri"/>
                      </a:endParaRPr>
                    </a:p>
                  </a:txBody>
                  <a:tcPr marL="12700" marR="12700" marT="12700" marB="0" anchor="b">
                    <a:lnL w="6350">
                      <a:solidFill>
                        <a:srgbClr val="000000"/>
                      </a:solidFill>
                    </a:lnL>
                    <a:lnR w="6350">
                      <a:solidFill>
                        <a:srgbClr val="000000"/>
                      </a:solidFill>
                    </a:lnR>
                    <a:lnT w="6350" cap="flat" cmpd="sng" algn="ctr">
                      <a:solidFill>
                        <a:srgbClr val="000000"/>
                      </a:solidFill>
                      <a:prstDash val="solid"/>
                      <a:round/>
                      <a:headEnd type="none" w="med" len="med"/>
                      <a:tailEnd type="none" w="med" len="med"/>
                    </a:lnT>
                    <a:lnB w="6350">
                      <a:solidFill>
                        <a:srgbClr val="000000"/>
                      </a:solidFill>
                    </a:lnB>
                  </a:tcPr>
                </a:tc>
                <a:tc>
                  <a:txBody>
                    <a:bodyPr/>
                    <a:lstStyle/>
                    <a:p>
                      <a:pPr lvl="0" algn="l">
                        <a:buNone/>
                      </a:pPr>
                      <a:endParaRPr lang="sk-SK" sz="1200" b="0" i="0" u="none" strike="noStrike">
                        <a:solidFill>
                          <a:srgbClr val="000000"/>
                        </a:solidFill>
                        <a:effectLst/>
                        <a:latin typeface="Calibri"/>
                      </a:endParaRPr>
                    </a:p>
                  </a:txBody>
                  <a:tcPr marL="12700" marR="12700" marT="12700" marB="0" anchor="b">
                    <a:lnL w="6350">
                      <a:solidFill>
                        <a:srgbClr val="000000"/>
                      </a:solidFill>
                    </a:lnL>
                    <a:lnR w="6350">
                      <a:solidFill>
                        <a:srgbClr val="000000"/>
                      </a:solidFill>
                    </a:lnR>
                    <a:lnT w="6350" cap="flat" cmpd="sng" algn="ctr">
                      <a:solidFill>
                        <a:srgbClr val="000000"/>
                      </a:solidFill>
                      <a:prstDash val="solid"/>
                      <a:round/>
                      <a:headEnd type="none" w="med" len="med"/>
                      <a:tailEnd type="none" w="med" len="med"/>
                    </a:lnT>
                    <a:lnB w="6350">
                      <a:solidFill>
                        <a:srgbClr val="000000"/>
                      </a:solidFill>
                    </a:lnB>
                  </a:tcPr>
                </a:tc>
                <a:tc>
                  <a:txBody>
                    <a:bodyPr/>
                    <a:lstStyle/>
                    <a:p>
                      <a:pPr lvl="0" algn="l">
                        <a:buNone/>
                      </a:pPr>
                      <a:endParaRPr lang="sk-SK" sz="1200" b="0" i="0" u="none" strike="noStrike">
                        <a:solidFill>
                          <a:srgbClr val="000000"/>
                        </a:solidFill>
                        <a:effectLst/>
                        <a:latin typeface="Calibri"/>
                      </a:endParaRPr>
                    </a:p>
                  </a:txBody>
                  <a:tcPr marL="12700" marR="12700" marT="12700" marB="0" anchor="b">
                    <a:lnL w="6350">
                      <a:solidFill>
                        <a:srgbClr val="000000"/>
                      </a:solidFill>
                    </a:lnL>
                    <a:lnR w="6350">
                      <a:solidFill>
                        <a:srgbClr val="000000"/>
                      </a:solidFill>
                    </a:lnR>
                    <a:lnT w="6350" cap="flat" cmpd="sng" algn="ctr">
                      <a:solidFill>
                        <a:srgbClr val="000000"/>
                      </a:solidFill>
                      <a:prstDash val="solid"/>
                      <a:round/>
                      <a:headEnd type="none" w="med" len="med"/>
                      <a:tailEnd type="none" w="med" len="med"/>
                    </a:lnT>
                    <a:lnB w="6350">
                      <a:solidFill>
                        <a:srgbClr val="000000"/>
                      </a:solidFill>
                    </a:lnB>
                    <a:solidFill>
                      <a:schemeClr val="bg1"/>
                    </a:solidFill>
                  </a:tcPr>
                </a:tc>
                <a:tc>
                  <a:txBody>
                    <a:bodyPr/>
                    <a:lstStyle/>
                    <a:p>
                      <a:pPr lvl="0" algn="l">
                        <a:buNone/>
                      </a:pPr>
                      <a:endParaRPr lang="sk-SK" sz="1200" b="0" i="0" u="none" strike="noStrike">
                        <a:solidFill>
                          <a:srgbClr val="000000"/>
                        </a:solidFill>
                        <a:effectLst/>
                        <a:latin typeface="Calibri"/>
                      </a:endParaRPr>
                    </a:p>
                  </a:txBody>
                  <a:tcPr marL="12700" marR="12700" marT="12700" marB="0" anchor="b">
                    <a:lnL w="6350">
                      <a:solidFill>
                        <a:srgbClr val="000000"/>
                      </a:solidFill>
                    </a:lnL>
                    <a:lnR w="6350">
                      <a:solidFill>
                        <a:srgbClr val="000000"/>
                      </a:solidFill>
                    </a:lnR>
                    <a:lnT w="6350" cap="flat" cmpd="sng" algn="ctr">
                      <a:solidFill>
                        <a:srgbClr val="000000"/>
                      </a:solidFill>
                      <a:prstDash val="solid"/>
                      <a:round/>
                      <a:headEnd type="none" w="med" len="med"/>
                      <a:tailEnd type="none" w="med" len="med"/>
                    </a:lnT>
                    <a:lnB w="6350">
                      <a:solidFill>
                        <a:srgbClr val="000000"/>
                      </a:solidFill>
                    </a:lnB>
                    <a:solidFill>
                      <a:srgbClr val="F4B084"/>
                    </a:solidFill>
                  </a:tcPr>
                </a:tc>
                <a:tc>
                  <a:txBody>
                    <a:bodyPr/>
                    <a:lstStyle/>
                    <a:p>
                      <a:pPr lvl="0" algn="l">
                        <a:buNone/>
                      </a:pPr>
                      <a:endParaRPr lang="sk-SK" sz="1200" b="0" i="0" u="none" strike="noStrike">
                        <a:solidFill>
                          <a:srgbClr val="000000"/>
                        </a:solidFill>
                        <a:effectLst/>
                        <a:latin typeface="Calibri"/>
                      </a:endParaRPr>
                    </a:p>
                  </a:txBody>
                  <a:tcPr marL="12700" marR="12700" marT="12700" marB="0" anchor="b">
                    <a:lnL w="6350">
                      <a:solidFill>
                        <a:srgbClr val="000000"/>
                      </a:solidFill>
                    </a:lnL>
                    <a:lnR w="6350">
                      <a:solidFill>
                        <a:srgbClr val="000000"/>
                      </a:solidFill>
                    </a:lnR>
                    <a:lnT w="6350" cap="flat" cmpd="sng" algn="ctr">
                      <a:solidFill>
                        <a:srgbClr val="000000"/>
                      </a:solidFill>
                      <a:prstDash val="solid"/>
                      <a:round/>
                      <a:headEnd type="none" w="med" len="med"/>
                      <a:tailEnd type="none" w="med" len="med"/>
                    </a:lnT>
                    <a:lnB w="6350">
                      <a:solidFill>
                        <a:srgbClr val="000000"/>
                      </a:solidFill>
                    </a:lnB>
                  </a:tcPr>
                </a:tc>
                <a:tc>
                  <a:txBody>
                    <a:bodyPr/>
                    <a:lstStyle/>
                    <a:p>
                      <a:pPr lvl="0" algn="l">
                        <a:buNone/>
                      </a:pPr>
                      <a:endParaRPr lang="sk-SK" sz="1200" b="0" i="0" u="none" strike="noStrike">
                        <a:solidFill>
                          <a:srgbClr val="000000"/>
                        </a:solidFill>
                        <a:effectLst/>
                        <a:latin typeface="Calibri"/>
                      </a:endParaRPr>
                    </a:p>
                  </a:txBody>
                  <a:tcPr marL="12700" marR="12700" marT="12700" marB="0" anchor="b">
                    <a:lnL w="6350">
                      <a:solidFill>
                        <a:srgbClr val="000000"/>
                      </a:solidFill>
                    </a:lnL>
                    <a:lnR w="6350">
                      <a:solidFill>
                        <a:srgbClr val="000000"/>
                      </a:solidFill>
                    </a:lnR>
                    <a:lnT w="6350" cap="flat" cmpd="sng" algn="ctr">
                      <a:solidFill>
                        <a:srgbClr val="000000"/>
                      </a:solidFill>
                      <a:prstDash val="solid"/>
                      <a:round/>
                      <a:headEnd type="none" w="med" len="med"/>
                      <a:tailEnd type="none" w="med" len="med"/>
                    </a:lnT>
                    <a:lnB w="6350">
                      <a:solidFill>
                        <a:srgbClr val="000000"/>
                      </a:solidFill>
                    </a:lnB>
                  </a:tcPr>
                </a:tc>
                <a:extLst>
                  <a:ext uri="{0D108BD9-81ED-4DB2-BD59-A6C34878D82A}">
                    <a16:rowId xmlns:a16="http://schemas.microsoft.com/office/drawing/2014/main" val="1469330010"/>
                  </a:ext>
                </a:extLst>
              </a:tr>
              <a:tr h="374072">
                <a:tc>
                  <a:txBody>
                    <a:bodyPr/>
                    <a:lstStyle/>
                    <a:p>
                      <a:pPr lvl="0" algn="l">
                        <a:buNone/>
                      </a:pPr>
                      <a:r>
                        <a:rPr lang="en-US" sz="1600" b="0" i="0" u="none" strike="noStrike">
                          <a:solidFill>
                            <a:srgbClr val="000000"/>
                          </a:solidFill>
                          <a:effectLst/>
                          <a:latin typeface="Calibri"/>
                        </a:rPr>
                        <a:t>Validated Software w/ HIL</a:t>
                      </a:r>
                    </a:p>
                  </a:txBody>
                  <a:tcPr marL="12700" marR="12700" marT="12700" marB="0" anchor="b">
                    <a:lnL w="6350">
                      <a:solidFill>
                        <a:srgbClr val="000000"/>
                      </a:solidFill>
                    </a:lnL>
                    <a:lnR w="6350">
                      <a:solidFill>
                        <a:srgbClr val="000000"/>
                      </a:solidFill>
                    </a:lnR>
                    <a:lnT w="6350">
                      <a:solidFill>
                        <a:srgbClr val="000000"/>
                      </a:solidFill>
                    </a:lnT>
                    <a:lnB w="6350">
                      <a:solidFill>
                        <a:srgbClr val="000000"/>
                      </a:solidFill>
                    </a:lnB>
                  </a:tcPr>
                </a:tc>
                <a:tc>
                  <a:txBody>
                    <a:bodyPr/>
                    <a:lstStyle/>
                    <a:p>
                      <a:pPr lvl="0" algn="l">
                        <a:buNone/>
                      </a:pPr>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a:solidFill>
                        <a:srgbClr val="000000"/>
                      </a:solid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endParaRPr lang="sk-SK" sz="1200" b="0" i="0" u="none" strike="noStrike">
                        <a:solidFill>
                          <a:srgbClr val="000000"/>
                        </a:solidFill>
                        <a:effectLst/>
                        <a:latin typeface="Calibri"/>
                      </a:endParaRPr>
                    </a:p>
                  </a:txBody>
                  <a:tcPr marL="12700" marR="12700" marT="12700" marB="0" anchor="b">
                    <a:lnL w="6350">
                      <a:solidFill>
                        <a:srgbClr val="000000"/>
                      </a:solidFill>
                    </a:lnL>
                    <a:lnR w="6350">
                      <a:solidFill>
                        <a:srgbClr val="000000"/>
                      </a:solidFill>
                    </a:lnR>
                    <a:lnT w="6350">
                      <a:solidFill>
                        <a:srgbClr val="000000"/>
                      </a:solidFill>
                    </a:lnT>
                    <a:lnB w="6350">
                      <a:solidFill>
                        <a:srgbClr val="000000"/>
                      </a:solidFill>
                    </a:lnB>
                  </a:tcPr>
                </a:tc>
                <a:tc>
                  <a:txBody>
                    <a:bodyPr/>
                    <a:lstStyle/>
                    <a:p>
                      <a:pPr lvl="0" algn="l">
                        <a:buNone/>
                      </a:pPr>
                      <a:endParaRPr lang="sk-SK" sz="1200" b="0" i="0" u="none" strike="noStrike">
                        <a:solidFill>
                          <a:srgbClr val="000000"/>
                        </a:solidFill>
                        <a:effectLst/>
                        <a:latin typeface="Calibri"/>
                      </a:endParaRPr>
                    </a:p>
                  </a:txBody>
                  <a:tcPr marL="12700" marR="12700" marT="12700" marB="0" anchor="b">
                    <a:lnL w="6350">
                      <a:solidFill>
                        <a:srgbClr val="000000"/>
                      </a:solidFill>
                    </a:lnL>
                    <a:lnR w="6350">
                      <a:solidFill>
                        <a:srgbClr val="000000"/>
                      </a:solidFill>
                    </a:lnR>
                    <a:lnT w="6350">
                      <a:solidFill>
                        <a:srgbClr val="000000"/>
                      </a:solidFill>
                    </a:lnT>
                    <a:lnB w="6350">
                      <a:solidFill>
                        <a:srgbClr val="000000"/>
                      </a:solidFill>
                    </a:lnB>
                  </a:tcPr>
                </a:tc>
                <a:tc>
                  <a:txBody>
                    <a:bodyPr/>
                    <a:lstStyle/>
                    <a:p>
                      <a:pPr lvl="0" algn="l">
                        <a:buNone/>
                      </a:pPr>
                      <a:endParaRPr lang="sk-SK" sz="1200" b="0" i="0" u="none" strike="noStrike">
                        <a:solidFill>
                          <a:srgbClr val="000000"/>
                        </a:solidFill>
                        <a:effectLst/>
                        <a:latin typeface="Calibri"/>
                      </a:endParaRPr>
                    </a:p>
                  </a:txBody>
                  <a:tcPr marL="12700" marR="12700" marT="12700" marB="0" anchor="b">
                    <a:lnL w="6350">
                      <a:solidFill>
                        <a:srgbClr val="000000"/>
                      </a:solidFill>
                    </a:lnL>
                    <a:lnR w="6350">
                      <a:solidFill>
                        <a:srgbClr val="000000"/>
                      </a:solidFill>
                    </a:lnR>
                    <a:lnT w="6350">
                      <a:solidFill>
                        <a:srgbClr val="000000"/>
                      </a:solidFill>
                    </a:lnT>
                    <a:lnB w="6350">
                      <a:solidFill>
                        <a:srgbClr val="000000"/>
                      </a:solidFill>
                    </a:lnB>
                  </a:tcPr>
                </a:tc>
                <a:tc>
                  <a:txBody>
                    <a:bodyPr/>
                    <a:lstStyle/>
                    <a:p>
                      <a:pPr lvl="0" algn="l">
                        <a:buNone/>
                      </a:pPr>
                      <a:endParaRPr lang="sk-SK" sz="1200" b="0" i="0" u="none" strike="noStrike">
                        <a:solidFill>
                          <a:srgbClr val="000000"/>
                        </a:solidFill>
                        <a:effectLst/>
                        <a:latin typeface="Calibri"/>
                      </a:endParaRPr>
                    </a:p>
                  </a:txBody>
                  <a:tcPr marL="12700" marR="12700" marT="12700" marB="0" anchor="b">
                    <a:lnL w="6350">
                      <a:solidFill>
                        <a:srgbClr val="000000"/>
                      </a:solidFill>
                    </a:lnL>
                    <a:lnR w="6350">
                      <a:solidFill>
                        <a:srgbClr val="000000"/>
                      </a:solidFill>
                    </a:lnR>
                    <a:lnT w="6350">
                      <a:solidFill>
                        <a:srgbClr val="000000"/>
                      </a:solidFill>
                    </a:lnT>
                    <a:lnB w="6350">
                      <a:solidFill>
                        <a:srgbClr val="000000"/>
                      </a:solidFill>
                    </a:lnB>
                    <a:solidFill>
                      <a:schemeClr val="accent2">
                        <a:lumMod val="60000"/>
                        <a:lumOff val="40000"/>
                      </a:schemeClr>
                    </a:solidFill>
                  </a:tcPr>
                </a:tc>
                <a:tc>
                  <a:txBody>
                    <a:bodyPr/>
                    <a:lstStyle/>
                    <a:p>
                      <a:pPr lvl="0" algn="l">
                        <a:buNone/>
                      </a:pPr>
                      <a:endParaRPr lang="sk-SK" sz="1200" b="0" i="0" u="none" strike="noStrike">
                        <a:solidFill>
                          <a:srgbClr val="000000"/>
                        </a:solidFill>
                        <a:effectLst/>
                        <a:latin typeface="Calibri"/>
                      </a:endParaRPr>
                    </a:p>
                  </a:txBody>
                  <a:tcPr marL="12700" marR="12700" marT="12700" marB="0" anchor="b">
                    <a:lnL w="6350">
                      <a:solidFill>
                        <a:srgbClr val="000000"/>
                      </a:solidFill>
                    </a:lnL>
                    <a:lnR w="6350">
                      <a:solidFill>
                        <a:srgbClr val="000000"/>
                      </a:solidFill>
                    </a:lnR>
                    <a:lnT w="6350">
                      <a:solidFill>
                        <a:srgbClr val="000000"/>
                      </a:solidFill>
                    </a:lnT>
                    <a:lnB w="6350">
                      <a:solidFill>
                        <a:srgbClr val="000000"/>
                      </a:solidFill>
                    </a:lnB>
                    <a:solidFill>
                      <a:srgbClr val="F4B084"/>
                    </a:solidFill>
                  </a:tcPr>
                </a:tc>
                <a:tc>
                  <a:txBody>
                    <a:bodyPr/>
                    <a:lstStyle/>
                    <a:p>
                      <a:pPr lvl="0" algn="l">
                        <a:buNone/>
                      </a:pPr>
                      <a:endParaRPr lang="sk-SK" sz="1200" b="0" i="0" u="none" strike="noStrike">
                        <a:solidFill>
                          <a:srgbClr val="000000"/>
                        </a:solidFill>
                        <a:effectLst/>
                        <a:latin typeface="Calibri"/>
                      </a:endParaRPr>
                    </a:p>
                  </a:txBody>
                  <a:tcPr marL="12700" marR="12700" marT="12700" marB="0" anchor="b">
                    <a:lnL w="6350">
                      <a:solidFill>
                        <a:srgbClr val="000000"/>
                      </a:solidFill>
                    </a:lnL>
                    <a:lnR w="6350">
                      <a:solidFill>
                        <a:srgbClr val="000000"/>
                      </a:solidFill>
                    </a:lnR>
                    <a:lnT w="6350">
                      <a:solidFill>
                        <a:srgbClr val="000000"/>
                      </a:solidFill>
                    </a:lnT>
                    <a:lnB w="6350">
                      <a:solidFill>
                        <a:srgbClr val="000000"/>
                      </a:solidFill>
                    </a:lnB>
                    <a:noFill/>
                  </a:tcPr>
                </a:tc>
                <a:tc>
                  <a:txBody>
                    <a:bodyPr/>
                    <a:lstStyle/>
                    <a:p>
                      <a:pPr lvl="0" algn="l">
                        <a:buNone/>
                      </a:pPr>
                      <a:endParaRPr lang="sk-SK" sz="1200" b="0" i="0" u="none" strike="noStrike">
                        <a:solidFill>
                          <a:srgbClr val="000000"/>
                        </a:solidFill>
                        <a:effectLst/>
                        <a:latin typeface="Calibri"/>
                      </a:endParaRPr>
                    </a:p>
                  </a:txBody>
                  <a:tcPr marL="12700" marR="12700" marT="12700" marB="0" anchor="b">
                    <a:lnL w="6350">
                      <a:solidFill>
                        <a:srgbClr val="000000"/>
                      </a:solidFill>
                    </a:lnL>
                    <a:lnR w="6350">
                      <a:solidFill>
                        <a:srgbClr val="000000"/>
                      </a:solidFill>
                    </a:lnR>
                    <a:lnT w="6350">
                      <a:solidFill>
                        <a:srgbClr val="000000"/>
                      </a:solidFill>
                    </a:lnT>
                    <a:lnB w="6350">
                      <a:solidFill>
                        <a:srgbClr val="000000"/>
                      </a:solidFill>
                    </a:lnB>
                  </a:tcPr>
                </a:tc>
                <a:extLst>
                  <a:ext uri="{0D108BD9-81ED-4DB2-BD59-A6C34878D82A}">
                    <a16:rowId xmlns:a16="http://schemas.microsoft.com/office/drawing/2014/main" val="3818673620"/>
                  </a:ext>
                </a:extLst>
              </a:tr>
              <a:tr h="374072">
                <a:tc>
                  <a:txBody>
                    <a:bodyPr/>
                    <a:lstStyle/>
                    <a:p>
                      <a:pPr algn="l" fontAlgn="b"/>
                      <a:r>
                        <a:rPr lang="en-US" sz="1600" b="0" i="0" u="none" strike="noStrike">
                          <a:solidFill>
                            <a:srgbClr val="000000"/>
                          </a:solidFill>
                          <a:effectLst/>
                          <a:latin typeface="Calibri"/>
                        </a:rPr>
                        <a:t>Senior Design Day</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0538698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B7B09C"/>
              </a:buClr>
              <a:buSzPts val="4400"/>
              <a:buFont typeface="Arial"/>
              <a:buNone/>
            </a:pPr>
            <a:r>
              <a:rPr lang="en-US" sz="5000"/>
              <a:t>References</a:t>
            </a:r>
            <a:endParaRPr sz="5000"/>
          </a:p>
        </p:txBody>
      </p:sp>
      <p:sp>
        <p:nvSpPr>
          <p:cNvPr id="414" name="Google Shape;414;p21"/>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dirty="0"/>
              <a:t>32</a:t>
            </a:r>
          </a:p>
        </p:txBody>
      </p:sp>
      <p:sp>
        <p:nvSpPr>
          <p:cNvPr id="2" name="TextBox 2">
            <a:extLst>
              <a:ext uri="{FF2B5EF4-FFF2-40B4-BE49-F238E27FC236}">
                <a16:creationId xmlns:a16="http://schemas.microsoft.com/office/drawing/2014/main" id="{01CFB89A-4CAC-48F3-A888-2F526FAF482D}"/>
              </a:ext>
            </a:extLst>
          </p:cNvPr>
          <p:cNvSpPr txBox="1"/>
          <p:nvPr/>
        </p:nvSpPr>
        <p:spPr>
          <a:xfrm>
            <a:off x="834880" y="1323622"/>
            <a:ext cx="10516759" cy="50475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a:p>
            <a:r>
              <a:rPr lang="en-US">
                <a:solidFill>
                  <a:schemeClr val="dk1"/>
                </a:solidFill>
              </a:rPr>
              <a:t>Bemporad, A., Bernardini, D., Long, R., &amp; Verdejo, J. (2018). Model Predictive Control of Turbocharged Gasoline Engines for Mass Production. </a:t>
            </a:r>
            <a:r>
              <a:rPr lang="en-US" i="1">
                <a:solidFill>
                  <a:schemeClr val="dk1"/>
                </a:solidFill>
              </a:rPr>
              <a:t>SAE Technical Paper Series</a:t>
            </a:r>
            <a:r>
              <a:rPr lang="en-US">
                <a:solidFill>
                  <a:schemeClr val="dk1"/>
                </a:solidFill>
              </a:rPr>
              <a:t>. doi:10.4271/2018-01-0875</a:t>
            </a:r>
          </a:p>
          <a:p>
            <a:endParaRPr lang="en-US">
              <a:solidFill>
                <a:schemeClr val="dk1"/>
              </a:solidFill>
            </a:endParaRPr>
          </a:p>
          <a:p>
            <a:r>
              <a:rPr lang="en-US" err="1">
                <a:solidFill>
                  <a:schemeClr val="dk1"/>
                </a:solidFill>
              </a:rPr>
              <a:t>Hubicki</a:t>
            </a:r>
            <a:r>
              <a:rPr lang="en-US">
                <a:solidFill>
                  <a:schemeClr val="dk1"/>
                </a:solidFill>
              </a:rPr>
              <a:t>, C. (2 September 2020). </a:t>
            </a:r>
            <a:r>
              <a:rPr lang="en-US"/>
              <a:t>Fall 2020 Seminar #01: Trajectory Optimization and Dynamic Robotics. </a:t>
            </a:r>
            <a:r>
              <a:rPr lang="en-US" i="1" err="1"/>
              <a:t>Youtube</a:t>
            </a:r>
            <a:r>
              <a:rPr lang="en-US" i="1"/>
              <a:t>.</a:t>
            </a:r>
            <a:r>
              <a:rPr lang="en-US"/>
              <a:t> https://www.yout</a:t>
            </a:r>
          </a:p>
          <a:p>
            <a:r>
              <a:rPr lang="en-US"/>
              <a:t>ube.com/watch?v=hSDMUOcJLHQ&amp;feature=youtu.be</a:t>
            </a:r>
          </a:p>
          <a:p>
            <a:endParaRPr lang="en-US">
              <a:solidFill>
                <a:schemeClr val="dk1"/>
              </a:solidFill>
            </a:endParaRPr>
          </a:p>
          <a:p>
            <a:r>
              <a:rPr lang="en-US">
                <a:solidFill>
                  <a:schemeClr val="dk1"/>
                </a:solidFill>
              </a:rPr>
              <a:t>Woolf, P. (20 May 2020). MIMO Using Model Predictive Control. </a:t>
            </a:r>
            <a:r>
              <a:rPr lang="en-US" i="1" err="1">
                <a:solidFill>
                  <a:schemeClr val="dk1"/>
                </a:solidFill>
              </a:rPr>
              <a:t>LibreTexts</a:t>
            </a:r>
            <a:r>
              <a:rPr lang="en-US" i="1">
                <a:solidFill>
                  <a:schemeClr val="dk1"/>
                </a:solidFill>
              </a:rPr>
              <a:t>. https://eng.libretexts.org/Bookshelves/Industrial_</a:t>
            </a:r>
          </a:p>
          <a:p>
            <a:r>
              <a:rPr lang="en-US" i="1" err="1">
                <a:solidFill>
                  <a:schemeClr val="dk1"/>
                </a:solidFill>
              </a:rPr>
              <a:t>and_Systems_Engineering</a:t>
            </a:r>
            <a:r>
              <a:rPr lang="en-US" i="1">
                <a:solidFill>
                  <a:schemeClr val="dk1"/>
                </a:solidFill>
              </a:rPr>
              <a:t>/Book%3A_Chemical_Process_Dynamics_and_Controls_(Woolf)/12%3A_Multiple_Input%2C_Multiple_Output_(MIMO)_Control/12.03%3A_MIMO_using_model_predictive_control</a:t>
            </a:r>
            <a:endParaRPr lang="en-US">
              <a:solidFill>
                <a:schemeClr val="dk1"/>
              </a:solidFill>
            </a:endParaRPr>
          </a:p>
          <a:p>
            <a:endParaRPr lang="en-US" i="1">
              <a:solidFill>
                <a:schemeClr val="dk1"/>
              </a:solidFill>
            </a:endParaRPr>
          </a:p>
          <a:p>
            <a:r>
              <a:rPr lang="en-US">
                <a:solidFill>
                  <a:schemeClr val="dk1"/>
                </a:solidFill>
              </a:rPr>
              <a:t>Ulusoy, M. (2020). Understanding Model Predictive Control. </a:t>
            </a:r>
            <a:r>
              <a:rPr lang="en-US" err="1">
                <a:solidFill>
                  <a:schemeClr val="dk1"/>
                </a:solidFill>
              </a:rPr>
              <a:t>Mathworks</a:t>
            </a:r>
            <a:r>
              <a:rPr lang="en-US" i="1">
                <a:solidFill>
                  <a:schemeClr val="dk1"/>
                </a:solidFill>
              </a:rPr>
              <a:t>. </a:t>
            </a:r>
            <a:r>
              <a:rPr lang="en-US"/>
              <a:t>https://www.mathworks.com/videos/understanding-model-predictive-control-part-2-what-is-mpc--1528106359076.html.</a:t>
            </a:r>
            <a:endParaRPr lang="en-US" i="1">
              <a:solidFill>
                <a:schemeClr val="dk1"/>
              </a:solidFill>
            </a:endParaRPr>
          </a:p>
          <a:p>
            <a:endParaRPr lang="en-US">
              <a:solidFill>
                <a:srgbClr val="FF0000"/>
              </a:solidFill>
            </a:endParaRPr>
          </a:p>
          <a:p>
            <a:r>
              <a:rPr lang="en-US"/>
              <a:t>(2020). Model Predictive Control. </a:t>
            </a:r>
            <a:r>
              <a:rPr lang="en-US" i="1"/>
              <a:t>Wikipedia. </a:t>
            </a:r>
            <a:r>
              <a:rPr lang="en-US"/>
              <a:t>https://en.wikipedia.org/wiki/Model_predictive_control#/media/File:MPC_scheme_basi</a:t>
            </a:r>
          </a:p>
          <a:p>
            <a:r>
              <a:rPr lang="en-US"/>
              <a:t>ic.svg</a:t>
            </a:r>
          </a:p>
          <a:p>
            <a:endParaRPr lang="en-US">
              <a:solidFill>
                <a:schemeClr val="tx1"/>
              </a:solidFill>
            </a:endParaRPr>
          </a:p>
          <a:p>
            <a:endParaRPr lang="en-US"/>
          </a:p>
          <a:p>
            <a:endParaRPr lang="en-US"/>
          </a:p>
          <a:p>
            <a:endParaRPr lang="en-US"/>
          </a:p>
          <a:p>
            <a:endParaRPr lang="en-US"/>
          </a:p>
          <a:p>
            <a:endParaRPr lang="en-US"/>
          </a:p>
          <a:p>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23"/>
          <p:cNvSpPr txBox="1">
            <a:spLocks noGrp="1"/>
          </p:cNvSpPr>
          <p:nvPr>
            <p:ph type="title"/>
          </p:nvPr>
        </p:nvSpPr>
        <p:spPr>
          <a:xfrm>
            <a:off x="831850" y="689827"/>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B7B09C"/>
              </a:buClr>
              <a:buSzPts val="6000"/>
              <a:buFont typeface="Arial"/>
              <a:buNone/>
            </a:pPr>
            <a:r>
              <a:rPr lang="en-US"/>
              <a:t>Backup Slides</a:t>
            </a:r>
            <a:endParaRPr/>
          </a:p>
        </p:txBody>
      </p:sp>
      <p:sp>
        <p:nvSpPr>
          <p:cNvPr id="428" name="Google Shape;428;p23"/>
          <p:cNvSpPr txBox="1">
            <a:spLocks noGrp="1"/>
          </p:cNvSpPr>
          <p:nvPr>
            <p:ph type="body" idx="1"/>
          </p:nvPr>
        </p:nvSpPr>
        <p:spPr>
          <a:xfrm>
            <a:off x="831850" y="3771774"/>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888"/>
              </a:buClr>
              <a:buSzPts val="2400"/>
              <a:buNone/>
            </a:pPr>
            <a:endParaRPr/>
          </a:p>
        </p:txBody>
      </p:sp>
      <p:sp>
        <p:nvSpPr>
          <p:cNvPr id="429" name="Google Shape;429;p23"/>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30</a:t>
            </a:r>
          </a:p>
          <a:p>
            <a:pPr marL="0" lvl="0" indent="0" algn="r" rtl="0">
              <a:spcBef>
                <a:spcPts val="0"/>
              </a:spcBef>
              <a:spcAft>
                <a:spcPts val="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EC5A4-F0BF-413F-B467-F96D80BC9DE3}"/>
              </a:ext>
            </a:extLst>
          </p:cNvPr>
          <p:cNvSpPr>
            <a:spLocks noGrp="1"/>
          </p:cNvSpPr>
          <p:nvPr>
            <p:ph type="title"/>
          </p:nvPr>
        </p:nvSpPr>
        <p:spPr/>
        <p:txBody>
          <a:bodyPr/>
          <a:lstStyle/>
          <a:p>
            <a:r>
              <a:rPr lang="en-US"/>
              <a:t>MPC Analogy</a:t>
            </a:r>
          </a:p>
        </p:txBody>
      </p:sp>
      <p:sp>
        <p:nvSpPr>
          <p:cNvPr id="3" name="Text Placeholder 2">
            <a:extLst>
              <a:ext uri="{FF2B5EF4-FFF2-40B4-BE49-F238E27FC236}">
                <a16:creationId xmlns:a16="http://schemas.microsoft.com/office/drawing/2014/main" id="{5BAB6762-4B9C-4D64-9A76-D000F4423256}"/>
              </a:ext>
            </a:extLst>
          </p:cNvPr>
          <p:cNvSpPr>
            <a:spLocks noGrp="1"/>
          </p:cNvSpPr>
          <p:nvPr>
            <p:ph type="body" idx="1"/>
          </p:nvPr>
        </p:nvSpPr>
        <p:spPr/>
        <p:txBody>
          <a:bodyPr>
            <a:normAutofit fontScale="92500" lnSpcReduction="10000"/>
          </a:bodyPr>
          <a:lstStyle/>
          <a:p>
            <a:pPr marL="114300" indent="0">
              <a:buNone/>
            </a:pPr>
            <a:r>
              <a:rPr lang="en-US"/>
              <a:t>Say that you’re driving, and your goal is to keep the car within the lane. The decisions you make to achieve this goal are very similar to how a model predictive controller works. You know your car’s characteristics: how fast it goes or how much it turns based on the control actions you take. Using this model of the car, you do simulations in your head. These give you predictions about your future trajectory based on the control actions you choose. Then you select the optimal action that drives the predicted trajectory as close as possible to the desired trajectory. This is a simplistic example to give you the general idea, but in the next video we’ll have a much more detailed discussion about how MPC works.</a:t>
            </a:r>
          </a:p>
        </p:txBody>
      </p:sp>
      <p:sp>
        <p:nvSpPr>
          <p:cNvPr id="4" name="Slide Number Placeholder 3">
            <a:extLst>
              <a:ext uri="{FF2B5EF4-FFF2-40B4-BE49-F238E27FC236}">
                <a16:creationId xmlns:a16="http://schemas.microsoft.com/office/drawing/2014/main" id="{9A8F9CA7-4775-40F6-988B-552808E1F456}"/>
              </a:ext>
            </a:extLst>
          </p:cNvPr>
          <p:cNvSpPr>
            <a:spLocks noGrp="1"/>
          </p:cNvSpPr>
          <p:nvPr>
            <p:ph type="sldNum" idx="12"/>
          </p:nvPr>
        </p:nvSpPr>
        <p:spPr/>
        <p:txBody>
          <a:bodyPr/>
          <a:lstStyle/>
          <a:p>
            <a:pPr marL="0" lvl="0" indent="0" algn="r" rtl="0">
              <a:spcBef>
                <a:spcPts val="0"/>
              </a:spcBef>
              <a:spcAft>
                <a:spcPts val="0"/>
              </a:spcAft>
              <a:buNone/>
            </a:pPr>
            <a:r>
              <a:rPr lang="en-US" dirty="0"/>
              <a:t>14</a:t>
            </a:r>
          </a:p>
        </p:txBody>
      </p:sp>
      <p:sp>
        <p:nvSpPr>
          <p:cNvPr id="5" name="Text Placeholder 4">
            <a:extLst>
              <a:ext uri="{FF2B5EF4-FFF2-40B4-BE49-F238E27FC236}">
                <a16:creationId xmlns:a16="http://schemas.microsoft.com/office/drawing/2014/main" id="{BCE44E10-8DE6-4272-A72C-AA60E71886EC}"/>
              </a:ext>
            </a:extLst>
          </p:cNvPr>
          <p:cNvSpPr>
            <a:spLocks noGrp="1"/>
          </p:cNvSpPr>
          <p:nvPr>
            <p:ph type="body" idx="2"/>
          </p:nvPr>
        </p:nvSpPr>
        <p:spPr/>
        <p:txBody>
          <a:bodyPr/>
          <a:lstStyle/>
          <a:p>
            <a:pPr marL="0" indent="0">
              <a:lnSpc>
                <a:spcPct val="100000"/>
              </a:lnSpc>
              <a:spcBef>
                <a:spcPts val="0"/>
              </a:spcBef>
            </a:pPr>
            <a:r>
              <a:rPr lang="en-US"/>
              <a:t>Austin </a:t>
            </a:r>
            <a:r>
              <a:rPr lang="en-US" err="1"/>
              <a:t>LaFever</a:t>
            </a:r>
          </a:p>
          <a:p>
            <a:endParaRPr lang="en-US"/>
          </a:p>
        </p:txBody>
      </p:sp>
    </p:spTree>
    <p:extLst>
      <p:ext uri="{BB962C8B-B14F-4D97-AF65-F5344CB8AC3E}">
        <p14:creationId xmlns:p14="http://schemas.microsoft.com/office/powerpoint/2010/main" val="29424760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0BB066-7316-4C66-9E12-EF533F9462FC}"/>
              </a:ext>
            </a:extLst>
          </p:cNvPr>
          <p:cNvSpPr>
            <a:spLocks noGrp="1"/>
          </p:cNvSpPr>
          <p:nvPr>
            <p:ph type="body" idx="1"/>
          </p:nvPr>
        </p:nvSpPr>
        <p:spPr/>
        <p:txBody>
          <a:bodyPr>
            <a:normAutofit fontScale="85000" lnSpcReduction="20000"/>
          </a:bodyPr>
          <a:lstStyle/>
          <a:p>
            <a:pPr marL="114300" indent="0" algn="ctr">
              <a:buNone/>
            </a:pPr>
            <a:r>
              <a:rPr lang="en-US"/>
              <a:t>Outline</a:t>
            </a:r>
          </a:p>
          <a:p>
            <a:pPr marL="114300" indent="0" algn="ctr">
              <a:buNone/>
            </a:pPr>
            <a:endParaRPr lang="en-US" sz="1600"/>
          </a:p>
          <a:p>
            <a:r>
              <a:rPr lang="en-US" sz="1600"/>
              <a:t>MPC</a:t>
            </a:r>
          </a:p>
          <a:p>
            <a:pPr lvl="1"/>
            <a:r>
              <a:rPr lang="en-US" sz="1400"/>
              <a:t>New design approach</a:t>
            </a:r>
          </a:p>
          <a:p>
            <a:pPr lvl="1"/>
            <a:r>
              <a:rPr lang="en-US" sz="1400"/>
              <a:t>MPC and why we're using it</a:t>
            </a:r>
            <a:endParaRPr lang="en-US"/>
          </a:p>
          <a:p>
            <a:pPr lvl="2"/>
            <a:r>
              <a:rPr lang="en-US" sz="1200"/>
              <a:t>What are its potential issues in our case</a:t>
            </a:r>
            <a:endParaRPr lang="en-US"/>
          </a:p>
          <a:p>
            <a:pPr lvl="2"/>
            <a:r>
              <a:rPr lang="en-US" sz="1200"/>
              <a:t>What are we gaining from using this --&gt; convince the listener that we're doing the right thing</a:t>
            </a:r>
          </a:p>
          <a:p>
            <a:pPr lvl="1"/>
            <a:endParaRPr lang="en-US" sz="1600"/>
          </a:p>
          <a:p>
            <a:r>
              <a:rPr lang="en-US" sz="1600"/>
              <a:t>HIL: </a:t>
            </a:r>
            <a:endParaRPr lang="en-US"/>
          </a:p>
          <a:p>
            <a:pPr lvl="1"/>
            <a:r>
              <a:rPr lang="en-US" sz="1400"/>
              <a:t>Diagram</a:t>
            </a:r>
          </a:p>
          <a:p>
            <a:pPr lvl="2"/>
            <a:r>
              <a:rPr lang="en-US" sz="1000"/>
              <a:t>CAD? Real system? Drawing?</a:t>
            </a:r>
          </a:p>
          <a:p>
            <a:pPr lvl="1"/>
            <a:r>
              <a:rPr lang="en-US" sz="1400"/>
              <a:t>Discuss outcome -&gt; gate position to airflow to torque</a:t>
            </a:r>
          </a:p>
          <a:p>
            <a:pPr lvl="1"/>
            <a:r>
              <a:rPr lang="en-US" sz="1400"/>
              <a:t>Pro/con for each solution</a:t>
            </a:r>
          </a:p>
          <a:p>
            <a:pPr lvl="1"/>
            <a:r>
              <a:rPr lang="en-US" sz="1400"/>
              <a:t>Maybe we should figure out what we are using for data acquisition</a:t>
            </a:r>
          </a:p>
          <a:p>
            <a:pPr lvl="1"/>
            <a:r>
              <a:rPr lang="en-US" sz="1400"/>
              <a:t>Figure out a little bit about the HIL blocks and stuff</a:t>
            </a:r>
          </a:p>
          <a:p>
            <a:pPr lvl="1"/>
            <a:r>
              <a:rPr lang="en-US" sz="1400"/>
              <a:t>Might want to report something to do with processing speed (not sure if this is right term, but hopefully you know what I mean)</a:t>
            </a:r>
          </a:p>
          <a:p>
            <a:pPr lvl="1"/>
            <a:endParaRPr lang="en-US" sz="1600"/>
          </a:p>
          <a:p>
            <a:r>
              <a:rPr lang="en-US" sz="1600"/>
              <a:t>Software:</a:t>
            </a:r>
          </a:p>
          <a:p>
            <a:pPr lvl="1"/>
            <a:r>
              <a:rPr lang="en-US" sz="1400"/>
              <a:t>Cannot use measured torque values</a:t>
            </a:r>
          </a:p>
          <a:p>
            <a:pPr lvl="1"/>
            <a:r>
              <a:rPr lang="en-US" sz="1400"/>
              <a:t>Use air flow @ speed to estimate torque</a:t>
            </a:r>
          </a:p>
          <a:p>
            <a:pPr lvl="1"/>
            <a:r>
              <a:rPr lang="en-US" sz="1400"/>
              <a:t>Use BSFC </a:t>
            </a:r>
            <a:r>
              <a:rPr lang="en-US" sz="1400" err="1"/>
              <a:t>eqn</a:t>
            </a:r>
            <a:r>
              <a:rPr lang="en-US" sz="1400"/>
              <a:t> for torque??</a:t>
            </a:r>
          </a:p>
          <a:p>
            <a:pPr lvl="1"/>
            <a:r>
              <a:rPr lang="en-US" sz="1400"/>
              <a:t>Fix wastegate to open, wiggle throttle and see impact @ fixed speed</a:t>
            </a:r>
          </a:p>
          <a:p>
            <a:pPr lvl="1"/>
            <a:r>
              <a:rPr lang="en-US" sz="1400"/>
              <a:t>Next wiggle wastegate to see impact</a:t>
            </a:r>
          </a:p>
          <a:p>
            <a:pPr lvl="1"/>
            <a:r>
              <a:rPr lang="en-US" sz="1400"/>
              <a:t>Use system identification toolbox to create </a:t>
            </a:r>
            <a:r>
              <a:rPr lang="en-US" sz="1400" err="1"/>
              <a:t>statespace</a:t>
            </a:r>
            <a:endParaRPr lang="en-US" sz="1400"/>
          </a:p>
          <a:p>
            <a:pPr lvl="2"/>
            <a:endParaRPr lang="en-US" sz="1600"/>
          </a:p>
          <a:p>
            <a:pPr marL="571500" lvl="1" indent="0">
              <a:buNone/>
            </a:pPr>
            <a:endParaRPr lang="en-US" sz="1600"/>
          </a:p>
        </p:txBody>
      </p:sp>
      <p:sp>
        <p:nvSpPr>
          <p:cNvPr id="3" name="Slide Number Placeholder 2">
            <a:extLst>
              <a:ext uri="{FF2B5EF4-FFF2-40B4-BE49-F238E27FC236}">
                <a16:creationId xmlns:a16="http://schemas.microsoft.com/office/drawing/2014/main" id="{86CFFCA1-1B12-4EE7-96B2-814A26ADCC4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35</a:t>
            </a:fld>
            <a:endParaRPr lang="en-US"/>
          </a:p>
        </p:txBody>
      </p:sp>
      <p:sp>
        <p:nvSpPr>
          <p:cNvPr id="4" name="Text Placeholder 3">
            <a:extLst>
              <a:ext uri="{FF2B5EF4-FFF2-40B4-BE49-F238E27FC236}">
                <a16:creationId xmlns:a16="http://schemas.microsoft.com/office/drawing/2014/main" id="{5751AC35-9092-4683-BE69-E0D657E803D6}"/>
              </a:ext>
            </a:extLst>
          </p:cNvPr>
          <p:cNvSpPr>
            <a:spLocks noGrp="1"/>
          </p:cNvSpPr>
          <p:nvPr>
            <p:ph type="body" idx="2"/>
          </p:nvPr>
        </p:nvSpPr>
        <p:spPr/>
        <p:txBody>
          <a:bodyPr/>
          <a:lstStyle/>
          <a:p>
            <a:endParaRPr lang="en-US"/>
          </a:p>
        </p:txBody>
      </p:sp>
    </p:spTree>
    <p:extLst>
      <p:ext uri="{BB962C8B-B14F-4D97-AF65-F5344CB8AC3E}">
        <p14:creationId xmlns:p14="http://schemas.microsoft.com/office/powerpoint/2010/main" val="16100244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2B89C-A282-443B-B4FB-01D9F28E2F5C}"/>
              </a:ext>
            </a:extLst>
          </p:cNvPr>
          <p:cNvSpPr>
            <a:spLocks noGrp="1"/>
          </p:cNvSpPr>
          <p:nvPr>
            <p:ph type="title"/>
          </p:nvPr>
        </p:nvSpPr>
        <p:spPr/>
        <p:txBody>
          <a:bodyPr/>
          <a:lstStyle/>
          <a:p>
            <a:r>
              <a:rPr lang="en-US" sz="5000"/>
              <a:t>Semester</a:t>
            </a:r>
            <a:r>
              <a:rPr lang="en-US"/>
              <a:t> Plan</a:t>
            </a:r>
          </a:p>
        </p:txBody>
      </p:sp>
      <p:sp>
        <p:nvSpPr>
          <p:cNvPr id="4" name="Slide Number Placeholder 3">
            <a:extLst>
              <a:ext uri="{FF2B5EF4-FFF2-40B4-BE49-F238E27FC236}">
                <a16:creationId xmlns:a16="http://schemas.microsoft.com/office/drawing/2014/main" id="{FA5A8688-2402-41D7-A056-10FC153979A8}"/>
              </a:ext>
            </a:extLst>
          </p:cNvPr>
          <p:cNvSpPr>
            <a:spLocks noGrp="1"/>
          </p:cNvSpPr>
          <p:nvPr>
            <p:ph type="sldNum" idx="12"/>
          </p:nvPr>
        </p:nvSpPr>
        <p:spPr/>
        <p:txBody>
          <a:bodyPr/>
          <a:lstStyle/>
          <a:p>
            <a:pPr marL="0" lvl="0" indent="0" algn="r" rtl="0">
              <a:spcBef>
                <a:spcPts val="0"/>
              </a:spcBef>
              <a:spcAft>
                <a:spcPts val="0"/>
              </a:spcAft>
              <a:buNone/>
            </a:pPr>
            <a:r>
              <a:rPr lang="en-US"/>
              <a:t>28</a:t>
            </a:r>
          </a:p>
        </p:txBody>
      </p:sp>
      <p:sp>
        <p:nvSpPr>
          <p:cNvPr id="5" name="Text Placeholder 4">
            <a:extLst>
              <a:ext uri="{FF2B5EF4-FFF2-40B4-BE49-F238E27FC236}">
                <a16:creationId xmlns:a16="http://schemas.microsoft.com/office/drawing/2014/main" id="{99B36E10-D2B5-4CA2-B716-F23FD06AD492}"/>
              </a:ext>
            </a:extLst>
          </p:cNvPr>
          <p:cNvSpPr>
            <a:spLocks noGrp="1"/>
          </p:cNvSpPr>
          <p:nvPr>
            <p:ph type="body" idx="2"/>
          </p:nvPr>
        </p:nvSpPr>
        <p:spPr>
          <a:xfrm>
            <a:off x="10147598" y="5566172"/>
            <a:ext cx="1828800" cy="310896"/>
          </a:xfrm>
        </p:spPr>
        <p:txBody>
          <a:bodyPr/>
          <a:lstStyle/>
          <a:p>
            <a:pPr marL="0" indent="0">
              <a:lnSpc>
                <a:spcPct val="100000"/>
              </a:lnSpc>
              <a:spcBef>
                <a:spcPts val="0"/>
              </a:spcBef>
            </a:pPr>
            <a:r>
              <a:rPr lang="en-US"/>
              <a:t>Patrick Marlatt</a:t>
            </a:r>
          </a:p>
          <a:p>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2424282"/>
              </p:ext>
            </p:extLst>
          </p:nvPr>
        </p:nvGraphicFramePr>
        <p:xfrm>
          <a:off x="1224113" y="1481831"/>
          <a:ext cx="8913459" cy="3609309"/>
        </p:xfrm>
        <a:graphic>
          <a:graphicData uri="http://schemas.openxmlformats.org/drawingml/2006/table">
            <a:tbl>
              <a:tblPr/>
              <a:tblGrid>
                <a:gridCol w="1700847">
                  <a:extLst>
                    <a:ext uri="{9D8B030D-6E8A-4147-A177-3AD203B41FA5}">
                      <a16:colId xmlns:a16="http://schemas.microsoft.com/office/drawing/2014/main" val="20000"/>
                    </a:ext>
                  </a:extLst>
                </a:gridCol>
                <a:gridCol w="601051">
                  <a:extLst>
                    <a:ext uri="{9D8B030D-6E8A-4147-A177-3AD203B41FA5}">
                      <a16:colId xmlns:a16="http://schemas.microsoft.com/office/drawing/2014/main" val="20001"/>
                    </a:ext>
                  </a:extLst>
                </a:gridCol>
                <a:gridCol w="601051">
                  <a:extLst>
                    <a:ext uri="{9D8B030D-6E8A-4147-A177-3AD203B41FA5}">
                      <a16:colId xmlns:a16="http://schemas.microsoft.com/office/drawing/2014/main" val="20002"/>
                    </a:ext>
                  </a:extLst>
                </a:gridCol>
                <a:gridCol w="601051">
                  <a:extLst>
                    <a:ext uri="{9D8B030D-6E8A-4147-A177-3AD203B41FA5}">
                      <a16:colId xmlns:a16="http://schemas.microsoft.com/office/drawing/2014/main" val="20003"/>
                    </a:ext>
                  </a:extLst>
                </a:gridCol>
                <a:gridCol w="601051">
                  <a:extLst>
                    <a:ext uri="{9D8B030D-6E8A-4147-A177-3AD203B41FA5}">
                      <a16:colId xmlns:a16="http://schemas.microsoft.com/office/drawing/2014/main" val="20004"/>
                    </a:ext>
                  </a:extLst>
                </a:gridCol>
                <a:gridCol w="601051">
                  <a:extLst>
                    <a:ext uri="{9D8B030D-6E8A-4147-A177-3AD203B41FA5}">
                      <a16:colId xmlns:a16="http://schemas.microsoft.com/office/drawing/2014/main" val="20005"/>
                    </a:ext>
                  </a:extLst>
                </a:gridCol>
                <a:gridCol w="601051">
                  <a:extLst>
                    <a:ext uri="{9D8B030D-6E8A-4147-A177-3AD203B41FA5}">
                      <a16:colId xmlns:a16="http://schemas.microsoft.com/office/drawing/2014/main" val="20006"/>
                    </a:ext>
                  </a:extLst>
                </a:gridCol>
                <a:gridCol w="601051">
                  <a:extLst>
                    <a:ext uri="{9D8B030D-6E8A-4147-A177-3AD203B41FA5}">
                      <a16:colId xmlns:a16="http://schemas.microsoft.com/office/drawing/2014/main" val="20007"/>
                    </a:ext>
                  </a:extLst>
                </a:gridCol>
                <a:gridCol w="601051">
                  <a:extLst>
                    <a:ext uri="{9D8B030D-6E8A-4147-A177-3AD203B41FA5}">
                      <a16:colId xmlns:a16="http://schemas.microsoft.com/office/drawing/2014/main" val="20008"/>
                    </a:ext>
                  </a:extLst>
                </a:gridCol>
                <a:gridCol w="601051">
                  <a:extLst>
                    <a:ext uri="{9D8B030D-6E8A-4147-A177-3AD203B41FA5}">
                      <a16:colId xmlns:a16="http://schemas.microsoft.com/office/drawing/2014/main" val="20009"/>
                    </a:ext>
                  </a:extLst>
                </a:gridCol>
                <a:gridCol w="601051">
                  <a:extLst>
                    <a:ext uri="{9D8B030D-6E8A-4147-A177-3AD203B41FA5}">
                      <a16:colId xmlns:a16="http://schemas.microsoft.com/office/drawing/2014/main" val="20010"/>
                    </a:ext>
                  </a:extLst>
                </a:gridCol>
                <a:gridCol w="601051">
                  <a:extLst>
                    <a:ext uri="{9D8B030D-6E8A-4147-A177-3AD203B41FA5}">
                      <a16:colId xmlns:a16="http://schemas.microsoft.com/office/drawing/2014/main" val="20011"/>
                    </a:ext>
                  </a:extLst>
                </a:gridCol>
                <a:gridCol w="601051">
                  <a:extLst>
                    <a:ext uri="{9D8B030D-6E8A-4147-A177-3AD203B41FA5}">
                      <a16:colId xmlns:a16="http://schemas.microsoft.com/office/drawing/2014/main" val="20012"/>
                    </a:ext>
                  </a:extLst>
                </a:gridCol>
              </a:tblGrid>
              <a:tr h="328119">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600" b="0" i="0" u="none" strike="noStrike">
                          <a:solidFill>
                            <a:srgbClr val="000000"/>
                          </a:solidFill>
                          <a:effectLst/>
                          <a:latin typeface="Calibri"/>
                        </a:rPr>
                        <a:t>January</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4">
                  <a:txBody>
                    <a:bodyPr/>
                    <a:lstStyle/>
                    <a:p>
                      <a:pPr algn="ctr" fontAlgn="b"/>
                      <a:r>
                        <a:rPr lang="en-US" sz="1600" b="0" i="0" u="none" strike="noStrike">
                          <a:solidFill>
                            <a:srgbClr val="000000"/>
                          </a:solidFill>
                          <a:effectLst/>
                          <a:latin typeface="Calibri"/>
                        </a:rPr>
                        <a:t>February</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600" b="0" i="0" u="none" strike="noStrike">
                          <a:solidFill>
                            <a:srgbClr val="000000"/>
                          </a:solidFill>
                          <a:effectLst/>
                          <a:latin typeface="Calibri"/>
                        </a:rPr>
                        <a:t>March</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1600" b="0" i="0" u="none" strike="noStrike">
                          <a:solidFill>
                            <a:srgbClr val="000000"/>
                          </a:solidFill>
                          <a:effectLst/>
                          <a:latin typeface="Calibri"/>
                        </a:rPr>
                        <a:t>April</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328119">
                <a:tc>
                  <a:txBody>
                    <a:bodyPr/>
                    <a:lstStyle/>
                    <a:p>
                      <a:pPr algn="l" fontAlgn="b"/>
                      <a:r>
                        <a:rPr lang="en-US" sz="1600" b="0" i="0" u="none" strike="noStrike">
                          <a:solidFill>
                            <a:srgbClr val="000000"/>
                          </a:solidFill>
                          <a:effectLst/>
                          <a:latin typeface="Calibri"/>
                        </a:rPr>
                        <a:t>MPC Prototyping</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28119">
                <a:tc>
                  <a:txBody>
                    <a:bodyPr/>
                    <a:lstStyle/>
                    <a:p>
                      <a:pPr algn="l" fontAlgn="b"/>
                      <a:r>
                        <a:rPr lang="en-US" sz="1600" b="0" i="0" u="none" strike="noStrike">
                          <a:solidFill>
                            <a:srgbClr val="000000"/>
                          </a:solidFill>
                          <a:effectLst/>
                          <a:latin typeface="Calibri"/>
                        </a:rPr>
                        <a:t>HIL Research</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28119">
                <a:tc>
                  <a:txBody>
                    <a:bodyPr/>
                    <a:lstStyle/>
                    <a:p>
                      <a:pPr algn="l" fontAlgn="b"/>
                      <a:r>
                        <a:rPr lang="da-DK" sz="1600" b="0" i="0" u="none" strike="noStrike">
                          <a:solidFill>
                            <a:srgbClr val="000000"/>
                          </a:solidFill>
                          <a:effectLst/>
                          <a:latin typeface="Calibri"/>
                        </a:rPr>
                        <a:t>VDR 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28119">
                <a:tc>
                  <a:txBody>
                    <a:bodyPr/>
                    <a:lstStyle/>
                    <a:p>
                      <a:pPr algn="l" fontAlgn="b"/>
                      <a:r>
                        <a:rPr lang="en-US" sz="1600" b="0" i="0" u="none" strike="noStrike">
                          <a:solidFill>
                            <a:srgbClr val="000000"/>
                          </a:solidFill>
                          <a:effectLst/>
                          <a:latin typeface="Calibri"/>
                        </a:rPr>
                        <a:t>Working HIL</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28119">
                <a:tc>
                  <a:txBody>
                    <a:bodyPr/>
                    <a:lstStyle/>
                    <a:p>
                      <a:pPr algn="l" fontAlgn="b"/>
                      <a:r>
                        <a:rPr lang="en-US" sz="1600" b="0" i="0" u="none" strike="noStrike">
                          <a:solidFill>
                            <a:srgbClr val="000000"/>
                          </a:solidFill>
                          <a:effectLst/>
                          <a:latin typeface="Calibri"/>
                        </a:rPr>
                        <a:t>MPC Throttle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28119">
                <a:tc>
                  <a:txBody>
                    <a:bodyPr/>
                    <a:lstStyle/>
                    <a:p>
                      <a:pPr algn="l" fontAlgn="b"/>
                      <a:r>
                        <a:rPr lang="en-US" sz="1600" b="0" i="0" u="none" strike="noStrike">
                          <a:solidFill>
                            <a:srgbClr val="000000"/>
                          </a:solidFill>
                          <a:effectLst/>
                          <a:latin typeface="Calibri"/>
                        </a:rPr>
                        <a:t>MPC Wastegate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28119">
                <a:tc>
                  <a:txBody>
                    <a:bodyPr/>
                    <a:lstStyle/>
                    <a:p>
                      <a:pPr algn="l" fontAlgn="b"/>
                      <a:r>
                        <a:rPr lang="da-DK" sz="1600" b="0" i="0" u="none" strike="noStrike">
                          <a:solidFill>
                            <a:srgbClr val="000000"/>
                          </a:solidFill>
                          <a:effectLst/>
                          <a:latin typeface="Calibri"/>
                        </a:rPr>
                        <a:t>VDR 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28119">
                <a:tc>
                  <a:txBody>
                    <a:bodyPr/>
                    <a:lstStyle/>
                    <a:p>
                      <a:pPr algn="l" fontAlgn="b"/>
                      <a:r>
                        <a:rPr lang="en-US" sz="1600" b="0" i="0" u="none" strike="noStrike">
                          <a:solidFill>
                            <a:srgbClr val="000000"/>
                          </a:solidFill>
                          <a:effectLst/>
                          <a:latin typeface="Calibri"/>
                        </a:rPr>
                        <a:t>Final Build</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28119">
                <a:tc>
                  <a:txBody>
                    <a:bodyPr/>
                    <a:lstStyle/>
                    <a:p>
                      <a:pPr algn="l" fontAlgn="b"/>
                      <a:r>
                        <a:rPr lang="en-US" sz="1600" b="0" i="0" u="none" strike="noStrike">
                          <a:solidFill>
                            <a:srgbClr val="000000"/>
                          </a:solidFill>
                          <a:effectLst/>
                          <a:latin typeface="Calibri"/>
                        </a:rPr>
                        <a:t>Validated Software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28119">
                <a:tc>
                  <a:txBody>
                    <a:bodyPr/>
                    <a:lstStyle/>
                    <a:p>
                      <a:pPr algn="l" fontAlgn="b"/>
                      <a:r>
                        <a:rPr lang="en-US" sz="1600" b="0" i="0" u="none" strike="noStrike">
                          <a:solidFill>
                            <a:srgbClr val="000000"/>
                          </a:solidFill>
                          <a:effectLst/>
                          <a:latin typeface="Calibri"/>
                        </a:rPr>
                        <a:t>Senior Design Day</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b"/>
                      <a:endParaRPr lang="sk-SK" sz="1200" b="0" i="0" u="none" strike="noStrike">
                        <a:solidFill>
                          <a:srgbClr val="000000"/>
                        </a:solidFill>
                        <a:effectLst/>
                        <a:latin typeface="Calibri"/>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6482609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
          <p:cNvSpPr txBox="1">
            <a:spLocks noGrp="1"/>
          </p:cNvSpPr>
          <p:nvPr>
            <p:ph type="title"/>
          </p:nvPr>
        </p:nvSpPr>
        <p:spPr>
          <a:xfrm>
            <a:off x="831850" y="689826"/>
            <a:ext cx="10515600" cy="1006200"/>
          </a:xfrm>
          <a:prstGeom prst="rect">
            <a:avLst/>
          </a:prstGeom>
          <a:noFill/>
          <a:ln>
            <a:noFill/>
          </a:ln>
        </p:spPr>
        <p:txBody>
          <a:bodyPr spcFirstLastPara="1" wrap="square" lIns="91425" tIns="45700" rIns="91425" bIns="45700" anchor="b" anchorCtr="0">
            <a:normAutofit/>
          </a:bodyPr>
          <a:lstStyle/>
          <a:p>
            <a:r>
              <a:rPr lang="en-US" sz="5000"/>
              <a:t>Validation: Hardware</a:t>
            </a:r>
          </a:p>
        </p:txBody>
      </p:sp>
      <p:sp>
        <p:nvSpPr>
          <p:cNvPr id="219" name="Google Shape;219;p4"/>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25</a:t>
            </a:r>
            <a:endParaRPr/>
          </a:p>
        </p:txBody>
      </p:sp>
      <p:sp>
        <p:nvSpPr>
          <p:cNvPr id="2" name="Google Shape;205;p3">
            <a:extLst>
              <a:ext uri="{FF2B5EF4-FFF2-40B4-BE49-F238E27FC236}">
                <a16:creationId xmlns:a16="http://schemas.microsoft.com/office/drawing/2014/main" id="{7682E63D-054D-4900-82F6-C142094246A4}"/>
              </a:ext>
            </a:extLst>
          </p:cNvPr>
          <p:cNvSpPr txBox="1">
            <a:spLocks/>
          </p:cNvSpPr>
          <p:nvPr/>
        </p:nvSpPr>
        <p:spPr>
          <a:xfrm>
            <a:off x="10375075" y="5568903"/>
            <a:ext cx="1828800" cy="31089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Patrick Marlatt</a:t>
            </a:r>
          </a:p>
        </p:txBody>
      </p:sp>
      <p:sp>
        <p:nvSpPr>
          <p:cNvPr id="5" name="TextBox 4"/>
          <p:cNvSpPr txBox="1"/>
          <p:nvPr/>
        </p:nvSpPr>
        <p:spPr>
          <a:xfrm>
            <a:off x="1043189" y="1710403"/>
            <a:ext cx="7970182" cy="4370427"/>
          </a:xfrm>
          <a:prstGeom prst="rect">
            <a:avLst/>
          </a:prstGeom>
          <a:noFill/>
        </p:spPr>
        <p:txBody>
          <a:bodyPr wrap="square" lIns="91440" tIns="45720" rIns="91440" bIns="45720" rtlCol="0" anchor="t">
            <a:spAutoFit/>
          </a:bodyPr>
          <a:lstStyle/>
          <a:p>
            <a:pPr lvl="8"/>
            <a:r>
              <a:rPr lang="en-US" sz="2400" u="sng" dirty="0"/>
              <a:t>Arduino</a:t>
            </a:r>
          </a:p>
          <a:p>
            <a:pPr lvl="8"/>
            <a:r>
              <a:rPr lang="en-US" sz="2400" dirty="0"/>
              <a:t>Can run Simulink projects through Arduino with add-ons</a:t>
            </a:r>
          </a:p>
          <a:p>
            <a:pPr lvl="8"/>
            <a:endParaRPr lang="en-US" sz="2400" dirty="0"/>
          </a:p>
          <a:p>
            <a:pPr lvl="8"/>
            <a:r>
              <a:rPr lang="en-US" sz="2400" dirty="0"/>
              <a:t>Perform HIL testing </a:t>
            </a:r>
            <a:r>
              <a:rPr lang="en-US" sz="2400"/>
              <a:t>by configuring </a:t>
            </a:r>
            <a:r>
              <a:rPr lang="en-US" sz="2400" err="1"/>
              <a:t>Blockset</a:t>
            </a:r>
            <a:r>
              <a:rPr lang="en-US" sz="2400"/>
              <a:t> </a:t>
            </a:r>
            <a:r>
              <a:rPr lang="en-US" sz="2400" dirty="0"/>
              <a:t>using HIL blocks in </a:t>
            </a:r>
            <a:r>
              <a:rPr lang="en-US" sz="2400"/>
              <a:t>Simulink</a:t>
            </a:r>
            <a:endParaRPr lang="en-US" sz="2400" dirty="0"/>
          </a:p>
          <a:p>
            <a:pPr lvl="8"/>
            <a:endParaRPr lang="en-US" sz="2400" dirty="0"/>
          </a:p>
          <a:p>
            <a:pPr lvl="8"/>
            <a:endParaRPr lang="en-US" sz="2400" dirty="0"/>
          </a:p>
          <a:p>
            <a:pPr lvl="8"/>
            <a:endParaRPr lang="en-US" sz="2400" dirty="0"/>
          </a:p>
          <a:p>
            <a:pPr lvl="8"/>
            <a:endParaRPr lang="en-US" sz="2400" dirty="0"/>
          </a:p>
          <a:p>
            <a:pPr lvl="8"/>
            <a:endParaRPr lang="en-US" sz="2400" dirty="0"/>
          </a:p>
          <a:p>
            <a:pPr lvl="8"/>
            <a:endParaRPr lang="en-US" sz="2400" dirty="0"/>
          </a:p>
          <a:p>
            <a:pPr marL="285750" lvl="8" indent="-285750">
              <a:buFont typeface="Arial" charset="0"/>
              <a:buChar char="•"/>
            </a:pPr>
            <a:endParaRPr lang="en-US" dirty="0"/>
          </a:p>
        </p:txBody>
      </p:sp>
      <p:pic>
        <p:nvPicPr>
          <p:cNvPr id="3" name="Picture 4" descr="A circuit board&#10;&#10;Description automatically generated">
            <a:extLst>
              <a:ext uri="{FF2B5EF4-FFF2-40B4-BE49-F238E27FC236}">
                <a16:creationId xmlns:a16="http://schemas.microsoft.com/office/drawing/2014/main" id="{3DB0F55E-7F99-4BE7-89D8-3B17B9CB8915}"/>
              </a:ext>
            </a:extLst>
          </p:cNvPr>
          <p:cNvPicPr>
            <a:picLocks noChangeAspect="1"/>
          </p:cNvPicPr>
          <p:nvPr/>
        </p:nvPicPr>
        <p:blipFill>
          <a:blip r:embed="rId3"/>
          <a:stretch>
            <a:fillRect/>
          </a:stretch>
        </p:blipFill>
        <p:spPr>
          <a:xfrm>
            <a:off x="8247959" y="3746707"/>
            <a:ext cx="2967183" cy="1808517"/>
          </a:xfrm>
          <a:prstGeom prst="rect">
            <a:avLst/>
          </a:prstGeom>
        </p:spPr>
      </p:pic>
    </p:spTree>
    <p:extLst>
      <p:ext uri="{BB962C8B-B14F-4D97-AF65-F5344CB8AC3E}">
        <p14:creationId xmlns:p14="http://schemas.microsoft.com/office/powerpoint/2010/main" val="39521406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EB03E-CD00-44EF-BD4A-64D5958A8F9E}"/>
              </a:ext>
            </a:extLst>
          </p:cNvPr>
          <p:cNvSpPr>
            <a:spLocks noGrp="1"/>
          </p:cNvSpPr>
          <p:nvPr>
            <p:ph type="title"/>
          </p:nvPr>
        </p:nvSpPr>
        <p:spPr>
          <a:xfrm>
            <a:off x="104422" y="54681"/>
            <a:ext cx="4993452" cy="648230"/>
          </a:xfrm>
        </p:spPr>
        <p:txBody>
          <a:bodyPr>
            <a:normAutofit fontScale="90000"/>
          </a:bodyPr>
          <a:lstStyle/>
          <a:p>
            <a:r>
              <a:rPr lang="en-US"/>
              <a:t>Customer Needs</a:t>
            </a:r>
          </a:p>
        </p:txBody>
      </p:sp>
      <p:sp>
        <p:nvSpPr>
          <p:cNvPr id="3" name="Slide Number Placeholder 2">
            <a:extLst>
              <a:ext uri="{FF2B5EF4-FFF2-40B4-BE49-F238E27FC236}">
                <a16:creationId xmlns:a16="http://schemas.microsoft.com/office/drawing/2014/main" id="{F63F5DF5-BAFE-4E3D-8ABF-C071E2AB5A69}"/>
              </a:ext>
            </a:extLst>
          </p:cNvPr>
          <p:cNvSpPr>
            <a:spLocks noGrp="1"/>
          </p:cNvSpPr>
          <p:nvPr>
            <p:ph type="sldNum" idx="12"/>
          </p:nvPr>
        </p:nvSpPr>
        <p:spPr/>
        <p:txBody>
          <a:bodyPr/>
          <a:lstStyle/>
          <a:p>
            <a:pPr marL="0" lvl="0" indent="0" algn="r" rtl="0">
              <a:spcBef>
                <a:spcPts val="0"/>
              </a:spcBef>
              <a:spcAft>
                <a:spcPts val="0"/>
              </a:spcAft>
              <a:buNone/>
            </a:pPr>
            <a:r>
              <a:rPr lang="en-US"/>
              <a:t>28</a:t>
            </a:r>
          </a:p>
        </p:txBody>
      </p:sp>
      <p:sp>
        <p:nvSpPr>
          <p:cNvPr id="4" name="Text Placeholder 3">
            <a:extLst>
              <a:ext uri="{FF2B5EF4-FFF2-40B4-BE49-F238E27FC236}">
                <a16:creationId xmlns:a16="http://schemas.microsoft.com/office/drawing/2014/main" id="{43AA0FC0-D9C4-48CB-AD53-C84B3CF72E96}"/>
              </a:ext>
            </a:extLst>
          </p:cNvPr>
          <p:cNvSpPr>
            <a:spLocks noGrp="1"/>
          </p:cNvSpPr>
          <p:nvPr>
            <p:ph type="body" idx="1"/>
          </p:nvPr>
        </p:nvSpPr>
        <p:spPr/>
        <p:txBody>
          <a:bodyPr/>
          <a:lstStyle/>
          <a:p>
            <a:endParaRPr lang="en-US"/>
          </a:p>
        </p:txBody>
      </p:sp>
      <p:graphicFrame>
        <p:nvGraphicFramePr>
          <p:cNvPr id="6" name="Table 5">
            <a:extLst>
              <a:ext uri="{FF2B5EF4-FFF2-40B4-BE49-F238E27FC236}">
                <a16:creationId xmlns:a16="http://schemas.microsoft.com/office/drawing/2014/main" id="{7620637A-F9DB-4E75-A7A1-A4EC717D61AD}"/>
              </a:ext>
            </a:extLst>
          </p:cNvPr>
          <p:cNvGraphicFramePr>
            <a:graphicFrameLocks noGrp="1"/>
          </p:cNvGraphicFramePr>
          <p:nvPr>
            <p:extLst>
              <p:ext uri="{D42A27DB-BD31-4B8C-83A1-F6EECF244321}">
                <p14:modId xmlns:p14="http://schemas.microsoft.com/office/powerpoint/2010/main" val="3883387633"/>
              </p:ext>
            </p:extLst>
          </p:nvPr>
        </p:nvGraphicFramePr>
        <p:xfrm>
          <a:off x="526814" y="686741"/>
          <a:ext cx="11413215" cy="5267960"/>
        </p:xfrm>
        <a:graphic>
          <a:graphicData uri="http://schemas.openxmlformats.org/drawingml/2006/table">
            <a:tbl>
              <a:tblPr firstRow="1" bandRow="1">
                <a:tableStyleId>{C623AC06-ED6D-4E09-9816-F6ED6F276C51}</a:tableStyleId>
              </a:tblPr>
              <a:tblGrid>
                <a:gridCol w="3804405">
                  <a:extLst>
                    <a:ext uri="{9D8B030D-6E8A-4147-A177-3AD203B41FA5}">
                      <a16:colId xmlns:a16="http://schemas.microsoft.com/office/drawing/2014/main" val="3289430801"/>
                    </a:ext>
                  </a:extLst>
                </a:gridCol>
                <a:gridCol w="3804405">
                  <a:extLst>
                    <a:ext uri="{9D8B030D-6E8A-4147-A177-3AD203B41FA5}">
                      <a16:colId xmlns:a16="http://schemas.microsoft.com/office/drawing/2014/main" val="1798065597"/>
                    </a:ext>
                  </a:extLst>
                </a:gridCol>
                <a:gridCol w="3804405">
                  <a:extLst>
                    <a:ext uri="{9D8B030D-6E8A-4147-A177-3AD203B41FA5}">
                      <a16:colId xmlns:a16="http://schemas.microsoft.com/office/drawing/2014/main" val="3518927167"/>
                    </a:ext>
                  </a:extLst>
                </a:gridCol>
              </a:tblGrid>
              <a:tr h="301543">
                <a:tc>
                  <a:txBody>
                    <a:bodyPr/>
                    <a:lstStyle/>
                    <a:p>
                      <a:pPr rtl="0" fontAlgn="t">
                        <a:spcBef>
                          <a:spcPts val="0"/>
                        </a:spcBef>
                        <a:spcAft>
                          <a:spcPts val="0"/>
                        </a:spcAft>
                      </a:pPr>
                      <a:r>
                        <a:rPr lang="en-US" sz="1200">
                          <a:effectLst/>
                        </a:rPr>
                        <a:t>Question</a:t>
                      </a:r>
                      <a:endParaRPr lang="en-US">
                        <a:effectLst/>
                      </a:endParaRPr>
                    </a:p>
                  </a:txBody>
                  <a:tcPr marL="63500" marR="63500" marT="63500" marB="63500"/>
                </a:tc>
                <a:tc>
                  <a:txBody>
                    <a:bodyPr/>
                    <a:lstStyle/>
                    <a:p>
                      <a:pPr rtl="0" fontAlgn="t">
                        <a:spcBef>
                          <a:spcPts val="0"/>
                        </a:spcBef>
                        <a:spcAft>
                          <a:spcPts val="0"/>
                        </a:spcAft>
                      </a:pPr>
                      <a:r>
                        <a:rPr lang="en-US" sz="1200">
                          <a:effectLst/>
                        </a:rPr>
                        <a:t>Answer</a:t>
                      </a:r>
                      <a:endParaRPr lang="en-US">
                        <a:effectLst/>
                      </a:endParaRPr>
                    </a:p>
                  </a:txBody>
                  <a:tcPr marL="63500" marR="63500" marT="63500" marB="63500"/>
                </a:tc>
                <a:tc>
                  <a:txBody>
                    <a:bodyPr/>
                    <a:lstStyle/>
                    <a:p>
                      <a:pPr rtl="0" fontAlgn="t">
                        <a:spcBef>
                          <a:spcPts val="0"/>
                        </a:spcBef>
                        <a:spcAft>
                          <a:spcPts val="0"/>
                        </a:spcAft>
                      </a:pPr>
                      <a:r>
                        <a:rPr lang="en-US" sz="1200">
                          <a:effectLst/>
                        </a:rPr>
                        <a:t>Interpreted Need</a:t>
                      </a:r>
                      <a:endParaRPr lang="en-US">
                        <a:effectLst/>
                      </a:endParaRPr>
                    </a:p>
                  </a:txBody>
                  <a:tcPr marL="63500" marR="63500" marT="63500" marB="63500"/>
                </a:tc>
                <a:extLst>
                  <a:ext uri="{0D108BD9-81ED-4DB2-BD59-A6C34878D82A}">
                    <a16:rowId xmlns:a16="http://schemas.microsoft.com/office/drawing/2014/main" val="1057565196"/>
                  </a:ext>
                </a:extLst>
              </a:tr>
              <a:tr h="1069104">
                <a:tc>
                  <a:txBody>
                    <a:bodyPr/>
                    <a:lstStyle/>
                    <a:p>
                      <a:pPr rtl="0" fontAlgn="t">
                        <a:spcBef>
                          <a:spcPts val="0"/>
                        </a:spcBef>
                        <a:spcAft>
                          <a:spcPts val="0"/>
                        </a:spcAft>
                      </a:pPr>
                      <a:r>
                        <a:rPr lang="en-US" sz="1200">
                          <a:effectLst/>
                        </a:rPr>
                        <a:t>Is it required to use model predictive control, or can we use controls that we are more familiar with, like PID, table-based, etc.?</a:t>
                      </a:r>
                      <a:endParaRPr lang="en-US">
                        <a:effectLst/>
                      </a:endParaRPr>
                    </a:p>
                  </a:txBody>
                  <a:tcPr marL="63500" marR="63500" marT="63500" marB="63500"/>
                </a:tc>
                <a:tc>
                  <a:txBody>
                    <a:bodyPr/>
                    <a:lstStyle/>
                    <a:p>
                      <a:pPr rtl="0" fontAlgn="t">
                        <a:spcBef>
                          <a:spcPts val="0"/>
                        </a:spcBef>
                        <a:spcAft>
                          <a:spcPts val="0"/>
                        </a:spcAft>
                      </a:pPr>
                      <a:r>
                        <a:rPr lang="en-US" sz="1200">
                          <a:effectLst/>
                        </a:rPr>
                        <a:t>We have been looking into MPC recently, and from our research, MPC seems to be the very best approach to solving the problem. </a:t>
                      </a:r>
                      <a:endParaRPr lang="en-US">
                        <a:effectLst/>
                      </a:endParaRPr>
                    </a:p>
                    <a:p>
                      <a:pPr fontAlgn="t"/>
                      <a:br>
                        <a:rPr lang="en-US">
                          <a:effectLst/>
                        </a:rPr>
                      </a:br>
                      <a:endParaRPr lang="en-US">
                        <a:effectLst/>
                      </a:endParaRPr>
                    </a:p>
                  </a:txBody>
                  <a:tcPr marL="63500" marR="63500" marT="63500" marB="63500"/>
                </a:tc>
                <a:tc>
                  <a:txBody>
                    <a:bodyPr/>
                    <a:lstStyle/>
                    <a:p>
                      <a:pPr rtl="0" fontAlgn="t">
                        <a:spcBef>
                          <a:spcPts val="0"/>
                        </a:spcBef>
                        <a:spcAft>
                          <a:spcPts val="0"/>
                        </a:spcAft>
                      </a:pPr>
                      <a:r>
                        <a:rPr lang="en-US" sz="1200">
                          <a:effectLst/>
                        </a:rPr>
                        <a:t>Use MPC control for project approach. </a:t>
                      </a:r>
                      <a:endParaRPr lang="en-US">
                        <a:effectLst/>
                      </a:endParaRPr>
                    </a:p>
                    <a:p>
                      <a:pPr fontAlgn="t"/>
                      <a:br>
                        <a:rPr lang="en-US">
                          <a:effectLst/>
                        </a:rPr>
                      </a:br>
                      <a:endParaRPr lang="en-US">
                        <a:effectLst/>
                      </a:endParaRPr>
                    </a:p>
                  </a:txBody>
                  <a:tcPr marL="63500" marR="63500" marT="63500" marB="63500"/>
                </a:tc>
                <a:extLst>
                  <a:ext uri="{0D108BD9-81ED-4DB2-BD59-A6C34878D82A}">
                    <a16:rowId xmlns:a16="http://schemas.microsoft.com/office/drawing/2014/main" val="4175660335"/>
                  </a:ext>
                </a:extLst>
              </a:tr>
              <a:tr h="1069104">
                <a:tc>
                  <a:txBody>
                    <a:bodyPr/>
                    <a:lstStyle/>
                    <a:p>
                      <a:pPr rtl="0" fontAlgn="t">
                        <a:spcBef>
                          <a:spcPts val="0"/>
                        </a:spcBef>
                        <a:spcAft>
                          <a:spcPts val="0"/>
                        </a:spcAft>
                      </a:pPr>
                      <a:r>
                        <a:rPr lang="en-US" sz="1200">
                          <a:effectLst/>
                        </a:rPr>
                        <a:t>What will we be using as inputs and outputs to our control system?</a:t>
                      </a:r>
                      <a:endParaRPr lang="en-US">
                        <a:effectLst/>
                      </a:endParaRPr>
                    </a:p>
                    <a:p>
                      <a:pPr fontAlgn="t"/>
                      <a:br>
                        <a:rPr lang="en-US">
                          <a:effectLst/>
                        </a:rPr>
                      </a:br>
                      <a:endParaRPr lang="en-US">
                        <a:effectLst/>
                      </a:endParaRPr>
                    </a:p>
                  </a:txBody>
                  <a:tcPr marL="63500" marR="63500" marT="63500" marB="63500"/>
                </a:tc>
                <a:tc>
                  <a:txBody>
                    <a:bodyPr/>
                    <a:lstStyle/>
                    <a:p>
                      <a:pPr rtl="0" fontAlgn="t">
                        <a:spcBef>
                          <a:spcPts val="0"/>
                        </a:spcBef>
                        <a:spcAft>
                          <a:spcPts val="0"/>
                        </a:spcAft>
                      </a:pPr>
                      <a:r>
                        <a:rPr lang="en-US" sz="1200">
                          <a:effectLst/>
                        </a:rPr>
                        <a:t>A good start place to get familiar with </a:t>
                      </a:r>
                      <a:r>
                        <a:rPr lang="en-US" sz="1200" err="1">
                          <a:effectLst/>
                        </a:rPr>
                        <a:t>simulink</a:t>
                      </a:r>
                      <a:r>
                        <a:rPr lang="en-US" sz="1200">
                          <a:effectLst/>
                        </a:rPr>
                        <a:t> and the control system is the wastegate and throttle. If you start there, we can see what else you can add.</a:t>
                      </a:r>
                      <a:endParaRPr lang="en-US">
                        <a:effectLst/>
                      </a:endParaRPr>
                    </a:p>
                    <a:p>
                      <a:pPr fontAlgn="t"/>
                      <a:br>
                        <a:rPr lang="en-US">
                          <a:effectLst/>
                        </a:rPr>
                      </a:br>
                      <a:endParaRPr lang="en-US">
                        <a:effectLst/>
                      </a:endParaRPr>
                    </a:p>
                  </a:txBody>
                  <a:tcPr marL="63500" marR="63500" marT="63500" marB="63500"/>
                </a:tc>
                <a:tc>
                  <a:txBody>
                    <a:bodyPr/>
                    <a:lstStyle/>
                    <a:p>
                      <a:pPr rtl="0" fontAlgn="t">
                        <a:spcBef>
                          <a:spcPts val="0"/>
                        </a:spcBef>
                        <a:spcAft>
                          <a:spcPts val="0"/>
                        </a:spcAft>
                      </a:pPr>
                      <a:r>
                        <a:rPr lang="en-US" sz="1200">
                          <a:effectLst/>
                        </a:rPr>
                        <a:t>The control system implements the throttle and wastegate. Additional factors can be included.</a:t>
                      </a:r>
                      <a:endParaRPr lang="en-US">
                        <a:effectLst/>
                      </a:endParaRPr>
                    </a:p>
                    <a:p>
                      <a:pPr fontAlgn="t"/>
                      <a:br>
                        <a:rPr lang="en-US">
                          <a:effectLst/>
                        </a:rPr>
                      </a:br>
                      <a:endParaRPr lang="en-US">
                        <a:effectLst/>
                      </a:endParaRPr>
                    </a:p>
                  </a:txBody>
                  <a:tcPr marL="63500" marR="63500" marT="63500" marB="63500"/>
                </a:tc>
                <a:extLst>
                  <a:ext uri="{0D108BD9-81ED-4DB2-BD59-A6C34878D82A}">
                    <a16:rowId xmlns:a16="http://schemas.microsoft.com/office/drawing/2014/main" val="857279582"/>
                  </a:ext>
                </a:extLst>
              </a:tr>
              <a:tr h="1069104">
                <a:tc>
                  <a:txBody>
                    <a:bodyPr/>
                    <a:lstStyle/>
                    <a:p>
                      <a:pPr rtl="0" fontAlgn="t">
                        <a:spcBef>
                          <a:spcPts val="0"/>
                        </a:spcBef>
                        <a:spcAft>
                          <a:spcPts val="0"/>
                        </a:spcAft>
                      </a:pPr>
                      <a:r>
                        <a:rPr lang="en-US" sz="1200">
                          <a:effectLst/>
                        </a:rPr>
                        <a:t>How would we know if our control system is accurate?</a:t>
                      </a:r>
                      <a:endParaRPr lang="en-US">
                        <a:effectLst/>
                      </a:endParaRPr>
                    </a:p>
                    <a:p>
                      <a:pPr fontAlgn="t"/>
                      <a:br>
                        <a:rPr lang="en-US">
                          <a:effectLst/>
                        </a:rPr>
                      </a:br>
                      <a:endParaRPr lang="en-US">
                        <a:effectLst/>
                      </a:endParaRPr>
                    </a:p>
                  </a:txBody>
                  <a:tcPr marL="63500" marR="63500" marT="63500" marB="63500"/>
                </a:tc>
                <a:tc>
                  <a:txBody>
                    <a:bodyPr/>
                    <a:lstStyle/>
                    <a:p>
                      <a:pPr rtl="0" fontAlgn="t">
                        <a:spcBef>
                          <a:spcPts val="0"/>
                        </a:spcBef>
                        <a:spcAft>
                          <a:spcPts val="0"/>
                        </a:spcAft>
                      </a:pPr>
                      <a:r>
                        <a:rPr lang="en-US" sz="1200">
                          <a:effectLst/>
                        </a:rPr>
                        <a:t>Running the program produces a graph of desired intake vs actual intake. The closer the two lineup, the better your system.</a:t>
                      </a:r>
                      <a:endParaRPr lang="en-US">
                        <a:effectLst/>
                      </a:endParaRPr>
                    </a:p>
                    <a:p>
                      <a:pPr fontAlgn="t"/>
                      <a:br>
                        <a:rPr lang="en-US">
                          <a:effectLst/>
                        </a:rPr>
                      </a:br>
                      <a:endParaRPr lang="en-US">
                        <a:effectLst/>
                      </a:endParaRPr>
                    </a:p>
                  </a:txBody>
                  <a:tcPr marL="63500" marR="63500" marT="63500" marB="63500"/>
                </a:tc>
                <a:tc>
                  <a:txBody>
                    <a:bodyPr/>
                    <a:lstStyle/>
                    <a:p>
                      <a:pPr rtl="0" fontAlgn="t">
                        <a:spcBef>
                          <a:spcPts val="0"/>
                        </a:spcBef>
                        <a:spcAft>
                          <a:spcPts val="0"/>
                        </a:spcAft>
                      </a:pPr>
                      <a:r>
                        <a:rPr lang="en-US" sz="1200">
                          <a:effectLst/>
                        </a:rPr>
                        <a:t>The control system only demands what the system can provide. The </a:t>
                      </a:r>
                      <a:r>
                        <a:rPr lang="en-US" sz="1200" err="1">
                          <a:effectLst/>
                        </a:rPr>
                        <a:t>blockset</a:t>
                      </a:r>
                      <a:r>
                        <a:rPr lang="en-US" sz="1200">
                          <a:effectLst/>
                        </a:rPr>
                        <a:t> will produce a graph to ensure accuracy.</a:t>
                      </a:r>
                      <a:endParaRPr lang="en-US">
                        <a:effectLst/>
                      </a:endParaRPr>
                    </a:p>
                    <a:p>
                      <a:pPr fontAlgn="t"/>
                      <a:br>
                        <a:rPr lang="en-US">
                          <a:effectLst/>
                        </a:rPr>
                      </a:br>
                      <a:endParaRPr lang="en-US">
                        <a:effectLst/>
                      </a:endParaRPr>
                    </a:p>
                  </a:txBody>
                  <a:tcPr marL="63500" marR="63500" marT="63500" marB="63500"/>
                </a:tc>
                <a:extLst>
                  <a:ext uri="{0D108BD9-81ED-4DB2-BD59-A6C34878D82A}">
                    <a16:rowId xmlns:a16="http://schemas.microsoft.com/office/drawing/2014/main" val="3474604587"/>
                  </a:ext>
                </a:extLst>
              </a:tr>
              <a:tr h="1589955">
                <a:tc>
                  <a:txBody>
                    <a:bodyPr/>
                    <a:lstStyle/>
                    <a:p>
                      <a:pPr rtl="0" fontAlgn="t">
                        <a:spcBef>
                          <a:spcPts val="0"/>
                        </a:spcBef>
                        <a:spcAft>
                          <a:spcPts val="0"/>
                        </a:spcAft>
                      </a:pPr>
                      <a:r>
                        <a:rPr lang="en-US" sz="1200">
                          <a:effectLst/>
                        </a:rPr>
                        <a:t>What is the main goal of this project?</a:t>
                      </a:r>
                      <a:endParaRPr lang="en-US">
                        <a:effectLst/>
                      </a:endParaRPr>
                    </a:p>
                    <a:p>
                      <a:pPr fontAlgn="t"/>
                      <a:br>
                        <a:rPr lang="en-US">
                          <a:effectLst/>
                        </a:rPr>
                      </a:br>
                      <a:endParaRPr lang="en-US">
                        <a:effectLst/>
                      </a:endParaRPr>
                    </a:p>
                  </a:txBody>
                  <a:tcPr marL="63500" marR="63500" marT="63500" marB="63500"/>
                </a:tc>
                <a:tc>
                  <a:txBody>
                    <a:bodyPr/>
                    <a:lstStyle/>
                    <a:p>
                      <a:pPr rtl="0" fontAlgn="t">
                        <a:spcBef>
                          <a:spcPts val="0"/>
                        </a:spcBef>
                        <a:spcAft>
                          <a:spcPts val="0"/>
                        </a:spcAft>
                      </a:pPr>
                      <a:r>
                        <a:rPr lang="en-US" sz="1200">
                          <a:effectLst/>
                        </a:rPr>
                        <a:t>The main goal is to integrate and simulate an MPC controller block in the powertrain block control set. The MPC should control the throttle and wastegate to get the ideal boost for the system. The new MPC controller designed by the group will replace the existing control system.</a:t>
                      </a:r>
                      <a:endParaRPr lang="en-US">
                        <a:effectLst/>
                      </a:endParaRPr>
                    </a:p>
                    <a:p>
                      <a:pPr fontAlgn="t"/>
                      <a:br>
                        <a:rPr lang="en-US">
                          <a:effectLst/>
                        </a:rPr>
                      </a:br>
                      <a:endParaRPr lang="en-US">
                        <a:effectLst/>
                      </a:endParaRPr>
                    </a:p>
                  </a:txBody>
                  <a:tcPr marL="63500" marR="63500" marT="63500" marB="63500"/>
                </a:tc>
                <a:tc>
                  <a:txBody>
                    <a:bodyPr/>
                    <a:lstStyle/>
                    <a:p>
                      <a:pPr rtl="0" fontAlgn="t">
                        <a:spcBef>
                          <a:spcPts val="0"/>
                        </a:spcBef>
                        <a:spcAft>
                          <a:spcPts val="0"/>
                        </a:spcAft>
                      </a:pPr>
                      <a:r>
                        <a:rPr lang="en-US" sz="1200">
                          <a:effectLst/>
                        </a:rPr>
                        <a:t>Create an MPC controller that will control the throttle and wastegate inputs to replace the existing outdated controller. </a:t>
                      </a:r>
                      <a:endParaRPr lang="en-US">
                        <a:effectLst/>
                      </a:endParaRPr>
                    </a:p>
                  </a:txBody>
                  <a:tcPr marL="63500" marR="63500" marT="63500" marB="63500"/>
                </a:tc>
                <a:extLst>
                  <a:ext uri="{0D108BD9-81ED-4DB2-BD59-A6C34878D82A}">
                    <a16:rowId xmlns:a16="http://schemas.microsoft.com/office/drawing/2014/main" val="777592668"/>
                  </a:ext>
                </a:extLst>
              </a:tr>
            </a:tbl>
          </a:graphicData>
        </a:graphic>
      </p:graphicFrame>
    </p:spTree>
    <p:extLst>
      <p:ext uri="{BB962C8B-B14F-4D97-AF65-F5344CB8AC3E}">
        <p14:creationId xmlns:p14="http://schemas.microsoft.com/office/powerpoint/2010/main" val="8990979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7A51C36-F7BA-4EA4-9EC5-0AB735A08613}"/>
              </a:ext>
            </a:extLst>
          </p:cNvPr>
          <p:cNvSpPr>
            <a:spLocks noGrp="1"/>
          </p:cNvSpPr>
          <p:nvPr>
            <p:ph type="sldNum" idx="12"/>
          </p:nvPr>
        </p:nvSpPr>
        <p:spPr/>
        <p:txBody>
          <a:bodyPr/>
          <a:lstStyle/>
          <a:p>
            <a:pPr marL="0" lvl="0" indent="0" algn="r" rtl="0">
              <a:spcBef>
                <a:spcPts val="0"/>
              </a:spcBef>
              <a:spcAft>
                <a:spcPts val="0"/>
              </a:spcAft>
              <a:buNone/>
            </a:pPr>
            <a:r>
              <a:rPr lang="en-US"/>
              <a:t>29</a:t>
            </a:r>
          </a:p>
        </p:txBody>
      </p:sp>
      <p:sp>
        <p:nvSpPr>
          <p:cNvPr id="4" name="Text Placeholder 3">
            <a:extLst>
              <a:ext uri="{FF2B5EF4-FFF2-40B4-BE49-F238E27FC236}">
                <a16:creationId xmlns:a16="http://schemas.microsoft.com/office/drawing/2014/main" id="{1A95F22D-076A-49B3-B07F-271879FC4798}"/>
              </a:ext>
            </a:extLst>
          </p:cNvPr>
          <p:cNvSpPr>
            <a:spLocks noGrp="1"/>
          </p:cNvSpPr>
          <p:nvPr>
            <p:ph type="body" idx="1"/>
          </p:nvPr>
        </p:nvSpPr>
        <p:spPr/>
        <p:txBody>
          <a:bodyPr/>
          <a:lstStyle/>
          <a:p>
            <a:endParaRPr lang="en-US"/>
          </a:p>
        </p:txBody>
      </p:sp>
      <p:graphicFrame>
        <p:nvGraphicFramePr>
          <p:cNvPr id="6" name="Table 5">
            <a:extLst>
              <a:ext uri="{FF2B5EF4-FFF2-40B4-BE49-F238E27FC236}">
                <a16:creationId xmlns:a16="http://schemas.microsoft.com/office/drawing/2014/main" id="{893C5911-77EF-45FF-A9FB-717281B2F271}"/>
              </a:ext>
            </a:extLst>
          </p:cNvPr>
          <p:cNvGraphicFramePr>
            <a:graphicFrameLocks noGrp="1"/>
          </p:cNvGraphicFramePr>
          <p:nvPr>
            <p:extLst>
              <p:ext uri="{D42A27DB-BD31-4B8C-83A1-F6EECF244321}">
                <p14:modId xmlns:p14="http://schemas.microsoft.com/office/powerpoint/2010/main" val="3232026199"/>
              </p:ext>
            </p:extLst>
          </p:nvPr>
        </p:nvGraphicFramePr>
        <p:xfrm>
          <a:off x="1072444" y="357483"/>
          <a:ext cx="10067064" cy="4935257"/>
        </p:xfrm>
        <a:graphic>
          <a:graphicData uri="http://schemas.openxmlformats.org/drawingml/2006/table">
            <a:tbl>
              <a:tblPr firstRow="1" bandRow="1">
                <a:tableStyleId>{C623AC06-ED6D-4E09-9816-F6ED6F276C51}</a:tableStyleId>
              </a:tblPr>
              <a:tblGrid>
                <a:gridCol w="3355688">
                  <a:extLst>
                    <a:ext uri="{9D8B030D-6E8A-4147-A177-3AD203B41FA5}">
                      <a16:colId xmlns:a16="http://schemas.microsoft.com/office/drawing/2014/main" val="3606793841"/>
                    </a:ext>
                  </a:extLst>
                </a:gridCol>
                <a:gridCol w="3355688">
                  <a:extLst>
                    <a:ext uri="{9D8B030D-6E8A-4147-A177-3AD203B41FA5}">
                      <a16:colId xmlns:a16="http://schemas.microsoft.com/office/drawing/2014/main" val="2912122739"/>
                    </a:ext>
                  </a:extLst>
                </a:gridCol>
                <a:gridCol w="3355688">
                  <a:extLst>
                    <a:ext uri="{9D8B030D-6E8A-4147-A177-3AD203B41FA5}">
                      <a16:colId xmlns:a16="http://schemas.microsoft.com/office/drawing/2014/main" val="3602378598"/>
                    </a:ext>
                  </a:extLst>
                </a:gridCol>
              </a:tblGrid>
              <a:tr h="1316971">
                <a:tc>
                  <a:txBody>
                    <a:bodyPr/>
                    <a:lstStyle/>
                    <a:p>
                      <a:pPr rtl="0" fontAlgn="base"/>
                      <a:r>
                        <a:rPr lang="en-US">
                          <a:effectLst/>
                        </a:rPr>
                        <a:t>What is a good place to get started?​​</a:t>
                      </a:r>
                    </a:p>
                    <a:p>
                      <a:pPr rtl="0" fontAlgn="base"/>
                      <a:r>
                        <a:rPr lang="en-US">
                          <a:effectLst/>
                        </a:rPr>
                        <a:t>​​</a:t>
                      </a:r>
                      <a:br>
                        <a:rPr lang="en-US">
                          <a:effectLst/>
                        </a:rPr>
                      </a:br>
                      <a:r>
                        <a:rPr lang="en-US">
                          <a:effectLst/>
                        </a:rPr>
                        <a:t>​​</a:t>
                      </a:r>
                    </a:p>
                  </a:txBody>
                  <a:tcPr/>
                </a:tc>
                <a:tc>
                  <a:txBody>
                    <a:bodyPr/>
                    <a:lstStyle/>
                    <a:p>
                      <a:pPr rtl="0" fontAlgn="base"/>
                      <a:r>
                        <a:rPr lang="en-US">
                          <a:effectLst/>
                        </a:rPr>
                        <a:t>Play around with the power train blockset. Go through it, see how it all works; change the inputs and see what happens. ​​</a:t>
                      </a:r>
                    </a:p>
                    <a:p>
                      <a:pPr rtl="0" fontAlgn="base"/>
                      <a:r>
                        <a:rPr lang="en-US">
                          <a:effectLst/>
                        </a:rPr>
                        <a:t>​​</a:t>
                      </a:r>
                      <a:br>
                        <a:rPr lang="en-US">
                          <a:effectLst/>
                        </a:rPr>
                      </a:br>
                      <a:r>
                        <a:rPr lang="en-US">
                          <a:effectLst/>
                        </a:rPr>
                        <a:t>​​</a:t>
                      </a:r>
                    </a:p>
                  </a:txBody>
                  <a:tcPr/>
                </a:tc>
                <a:tc>
                  <a:txBody>
                    <a:bodyPr/>
                    <a:lstStyle/>
                    <a:p>
                      <a:pPr rtl="0" fontAlgn="base"/>
                      <a:r>
                        <a:rPr lang="en-US">
                          <a:effectLst/>
                        </a:rPr>
                        <a:t>​​</a:t>
                      </a:r>
                      <a:br>
                        <a:rPr lang="en-US">
                          <a:effectLst/>
                        </a:rPr>
                      </a:br>
                      <a:r>
                        <a:rPr lang="en-US">
                          <a:effectLst/>
                        </a:rPr>
                        <a:t>​​</a:t>
                      </a:r>
                    </a:p>
                  </a:txBody>
                  <a:tcPr/>
                </a:tc>
                <a:extLst>
                  <a:ext uri="{0D108BD9-81ED-4DB2-BD59-A6C34878D82A}">
                    <a16:rowId xmlns:a16="http://schemas.microsoft.com/office/drawing/2014/main" val="1907790742"/>
                  </a:ext>
                </a:extLst>
              </a:tr>
              <a:tr h="1316971">
                <a:tc>
                  <a:txBody>
                    <a:bodyPr/>
                    <a:lstStyle/>
                    <a:p>
                      <a:pPr rtl="0" fontAlgn="base"/>
                      <a:r>
                        <a:rPr lang="en-US">
                          <a:effectLst/>
                        </a:rPr>
                        <a:t>What can we do while we wait for the blockset?​​</a:t>
                      </a:r>
                      <a:br>
                        <a:rPr lang="en-US">
                          <a:effectLst/>
                        </a:rPr>
                      </a:br>
                      <a:r>
                        <a:rPr lang="en-US">
                          <a:effectLst/>
                        </a:rPr>
                        <a:t>​​</a:t>
                      </a:r>
                      <a:br>
                        <a:rPr lang="en-US">
                          <a:effectLst/>
                        </a:rPr>
                      </a:br>
                      <a:r>
                        <a:rPr lang="en-US">
                          <a:effectLst/>
                        </a:rPr>
                        <a:t>​​</a:t>
                      </a:r>
                    </a:p>
                  </a:txBody>
                  <a:tcPr/>
                </a:tc>
                <a:tc>
                  <a:txBody>
                    <a:bodyPr/>
                    <a:lstStyle/>
                    <a:p>
                      <a:pPr rtl="0" fontAlgn="base"/>
                      <a:r>
                        <a:rPr lang="en-US">
                          <a:effectLst/>
                        </a:rPr>
                        <a:t>There are apps on the market to record your car’s information [ on the throttle and wastegate], that information will help get started​​</a:t>
                      </a:r>
                      <a:br>
                        <a:rPr lang="en-US">
                          <a:effectLst/>
                        </a:rPr>
                      </a:br>
                      <a:r>
                        <a:rPr lang="en-US">
                          <a:effectLst/>
                        </a:rPr>
                        <a:t>​​</a:t>
                      </a:r>
                      <a:br>
                        <a:rPr lang="en-US">
                          <a:effectLst/>
                        </a:rPr>
                      </a:br>
                      <a:r>
                        <a:rPr lang="en-US">
                          <a:effectLst/>
                        </a:rPr>
                        <a:t>​​</a:t>
                      </a:r>
                    </a:p>
                  </a:txBody>
                  <a:tcPr/>
                </a:tc>
                <a:tc>
                  <a:txBody>
                    <a:bodyPr/>
                    <a:lstStyle/>
                    <a:p>
                      <a:pPr rtl="0" fontAlgn="base"/>
                      <a:r>
                        <a:rPr lang="en-US">
                          <a:effectLst/>
                        </a:rPr>
                        <a:t>Our model results can be compared to physical systems​​</a:t>
                      </a:r>
                    </a:p>
                    <a:p>
                      <a:pPr rtl="0" fontAlgn="base"/>
                      <a:r>
                        <a:rPr lang="en-US">
                          <a:effectLst/>
                        </a:rPr>
                        <a:t>​​</a:t>
                      </a:r>
                      <a:br>
                        <a:rPr lang="en-US">
                          <a:effectLst/>
                        </a:rPr>
                      </a:br>
                      <a:r>
                        <a:rPr lang="en-US">
                          <a:effectLst/>
                        </a:rPr>
                        <a:t>​​</a:t>
                      </a:r>
                    </a:p>
                  </a:txBody>
                  <a:tcPr/>
                </a:tc>
                <a:extLst>
                  <a:ext uri="{0D108BD9-81ED-4DB2-BD59-A6C34878D82A}">
                    <a16:rowId xmlns:a16="http://schemas.microsoft.com/office/drawing/2014/main" val="102192065"/>
                  </a:ext>
                </a:extLst>
              </a:tr>
              <a:tr h="2192057">
                <a:tc>
                  <a:txBody>
                    <a:bodyPr/>
                    <a:lstStyle/>
                    <a:p>
                      <a:pPr rtl="0" fontAlgn="base"/>
                      <a:r>
                        <a:rPr lang="en-US">
                          <a:effectLst/>
                        </a:rPr>
                        <a:t>What is the best way to simulate our controller within the system?​​</a:t>
                      </a:r>
                    </a:p>
                    <a:p>
                      <a:pPr rtl="0" fontAlgn="base"/>
                      <a:r>
                        <a:rPr lang="en-US">
                          <a:effectLst/>
                        </a:rPr>
                        <a:t>​​</a:t>
                      </a:r>
                      <a:br>
                        <a:rPr lang="en-US">
                          <a:effectLst/>
                        </a:rPr>
                      </a:br>
                      <a:r>
                        <a:rPr lang="en-US">
                          <a:effectLst/>
                        </a:rPr>
                        <a:t>​​</a:t>
                      </a:r>
                    </a:p>
                  </a:txBody>
                  <a:tcPr/>
                </a:tc>
                <a:tc>
                  <a:txBody>
                    <a:bodyPr/>
                    <a:lstStyle/>
                    <a:p>
                      <a:pPr rtl="0" fontAlgn="base"/>
                      <a:r>
                        <a:rPr lang="en-US">
                          <a:effectLst/>
                        </a:rPr>
                        <a:t>The powertrain blockset and Simulink can be used to simulate the system. We will look into getting the group access to GT Power as it has more specific engine models and GT Power is used the most in the industry for these types of simulations.​​</a:t>
                      </a:r>
                    </a:p>
                    <a:p>
                      <a:pPr rtl="0" fontAlgn="base"/>
                      <a:r>
                        <a:rPr lang="en-US">
                          <a:effectLst/>
                        </a:rPr>
                        <a:t>​​</a:t>
                      </a:r>
                      <a:br>
                        <a:rPr lang="en-US">
                          <a:effectLst/>
                        </a:rPr>
                      </a:br>
                      <a:r>
                        <a:rPr lang="en-US">
                          <a:effectLst/>
                        </a:rPr>
                        <a:t>​​</a:t>
                      </a:r>
                    </a:p>
                  </a:txBody>
                  <a:tcPr/>
                </a:tc>
                <a:tc>
                  <a:txBody>
                    <a:bodyPr/>
                    <a:lstStyle/>
                    <a:p>
                      <a:pPr rtl="0" fontAlgn="base"/>
                      <a:r>
                        <a:rPr lang="en-US">
                          <a:effectLst/>
                        </a:rPr>
                        <a:t>Use powertrain blockset and Simulink for simulations and perhaps GT Power later on in the project. ​​</a:t>
                      </a:r>
                    </a:p>
                    <a:p>
                      <a:pPr rtl="0" fontAlgn="base"/>
                      <a:r>
                        <a:rPr lang="en-US">
                          <a:effectLst/>
                        </a:rPr>
                        <a:t>​​</a:t>
                      </a:r>
                      <a:br>
                        <a:rPr lang="en-US">
                          <a:effectLst/>
                        </a:rPr>
                      </a:br>
                      <a:r>
                        <a:rPr lang="en-US">
                          <a:effectLst/>
                        </a:rPr>
                        <a:t>​​</a:t>
                      </a:r>
                      <a:br>
                        <a:rPr lang="en-US">
                          <a:effectLst/>
                        </a:rPr>
                      </a:br>
                      <a:r>
                        <a:rPr lang="en-US">
                          <a:effectLst/>
                        </a:rPr>
                        <a:t>​​</a:t>
                      </a:r>
                    </a:p>
                  </a:txBody>
                  <a:tcPr/>
                </a:tc>
                <a:extLst>
                  <a:ext uri="{0D108BD9-81ED-4DB2-BD59-A6C34878D82A}">
                    <a16:rowId xmlns:a16="http://schemas.microsoft.com/office/drawing/2014/main" val="3557677051"/>
                  </a:ext>
                </a:extLst>
              </a:tr>
            </a:tbl>
          </a:graphicData>
        </a:graphic>
      </p:graphicFrame>
    </p:spTree>
    <p:extLst>
      <p:ext uri="{BB962C8B-B14F-4D97-AF65-F5344CB8AC3E}">
        <p14:creationId xmlns:p14="http://schemas.microsoft.com/office/powerpoint/2010/main" val="3464373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
          <p:cNvSpPr txBox="1">
            <a:spLocks noGrp="1"/>
          </p:cNvSpPr>
          <p:nvPr>
            <p:ph type="title"/>
          </p:nvPr>
        </p:nvSpPr>
        <p:spPr>
          <a:xfrm>
            <a:off x="831850" y="689826"/>
            <a:ext cx="10515600" cy="1006200"/>
          </a:xfrm>
          <a:prstGeom prst="rect">
            <a:avLst/>
          </a:prstGeom>
          <a:noFill/>
          <a:ln>
            <a:noFill/>
          </a:ln>
        </p:spPr>
        <p:txBody>
          <a:bodyPr spcFirstLastPara="1" wrap="square" lIns="91425" tIns="45700" rIns="91425" bIns="45700" anchor="b" anchorCtr="0">
            <a:normAutofit/>
          </a:bodyPr>
          <a:lstStyle/>
          <a:p>
            <a:r>
              <a:rPr lang="en-US" sz="5000"/>
              <a:t>Objective </a:t>
            </a:r>
            <a:endParaRPr sz="5000"/>
          </a:p>
        </p:txBody>
      </p:sp>
      <p:sp>
        <p:nvSpPr>
          <p:cNvPr id="219" name="Google Shape;219;p4"/>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4</a:t>
            </a:r>
          </a:p>
        </p:txBody>
      </p:sp>
      <p:sp>
        <p:nvSpPr>
          <p:cNvPr id="2" name="Rounded Rectangle 1"/>
          <p:cNvSpPr/>
          <p:nvPr/>
        </p:nvSpPr>
        <p:spPr>
          <a:xfrm>
            <a:off x="1922259" y="1954111"/>
            <a:ext cx="8687145" cy="3429014"/>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nSpc>
                <a:spcPct val="150000"/>
              </a:lnSpc>
              <a:spcAft>
                <a:spcPts val="600"/>
              </a:spcAft>
            </a:pPr>
            <a:r>
              <a:rPr lang="en-US" sz="3000">
                <a:solidFill>
                  <a:schemeClr val="tx1"/>
                </a:solidFill>
                <a:ea typeface="+mn-lt"/>
                <a:cs typeface="+mn-lt"/>
              </a:rPr>
              <a:t>The goal of this project is to create and implement a multi-input multi-output control system for airflow components in the </a:t>
            </a:r>
            <a:r>
              <a:rPr lang="en-US" sz="3000" err="1">
                <a:solidFill>
                  <a:schemeClr val="tx1"/>
                </a:solidFill>
                <a:ea typeface="+mn-lt"/>
                <a:cs typeface="+mn-lt"/>
              </a:rPr>
              <a:t>Mathworks</a:t>
            </a:r>
            <a:r>
              <a:rPr lang="en-US" sz="3000">
                <a:solidFill>
                  <a:schemeClr val="tx1"/>
                </a:solidFill>
                <a:ea typeface="+mn-lt"/>
                <a:cs typeface="+mn-lt"/>
              </a:rPr>
              <a:t> Powertrain Blockset.</a:t>
            </a:r>
            <a:endParaRPr lang="en-US" sz="3000" err="1">
              <a:solidFill>
                <a:schemeClr val="tx1"/>
              </a:solidFill>
              <a:cs typeface="Arial"/>
            </a:endParaRPr>
          </a:p>
          <a:p>
            <a:endParaRPr lang="en-US">
              <a:solidFill>
                <a:srgbClr val="FFFFFF"/>
              </a:solidFill>
              <a:cs typeface="Arial"/>
            </a:endParaRPr>
          </a:p>
        </p:txBody>
      </p:sp>
      <p:sp>
        <p:nvSpPr>
          <p:cNvPr id="3" name="Google Shape;205;p3">
            <a:extLst>
              <a:ext uri="{FF2B5EF4-FFF2-40B4-BE49-F238E27FC236}">
                <a16:creationId xmlns:a16="http://schemas.microsoft.com/office/drawing/2014/main" id="{EF1919B9-9013-49F3-9294-22022B2D6BEA}"/>
              </a:ext>
            </a:extLst>
          </p:cNvPr>
          <p:cNvSpPr txBox="1">
            <a:spLocks/>
          </p:cNvSpPr>
          <p:nvPr/>
        </p:nvSpPr>
        <p:spPr>
          <a:xfrm>
            <a:off x="10375075" y="5593110"/>
            <a:ext cx="1828800" cy="31089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pPr>
            <a:r>
              <a:rPr lang="en-US"/>
              <a:t>Patrick Marlatt</a:t>
            </a:r>
          </a:p>
        </p:txBody>
      </p:sp>
    </p:spTree>
    <p:extLst>
      <p:ext uri="{BB962C8B-B14F-4D97-AF65-F5344CB8AC3E}">
        <p14:creationId xmlns:p14="http://schemas.microsoft.com/office/powerpoint/2010/main" val="32634651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B7B09C"/>
              </a:buClr>
              <a:buSzPts val="4400"/>
              <a:buFont typeface="Arial"/>
              <a:buNone/>
            </a:pPr>
            <a:r>
              <a:rPr lang="en-US"/>
              <a:t>Functional Decomposition</a:t>
            </a:r>
            <a:endParaRPr/>
          </a:p>
        </p:txBody>
      </p:sp>
      <p:sp>
        <p:nvSpPr>
          <p:cNvPr id="315" name="Google Shape;315;p7"/>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30</a:t>
            </a:r>
          </a:p>
        </p:txBody>
      </p:sp>
      <p:graphicFrame>
        <p:nvGraphicFramePr>
          <p:cNvPr id="1447" name="Diagram 1447">
            <a:extLst>
              <a:ext uri="{FF2B5EF4-FFF2-40B4-BE49-F238E27FC236}">
                <a16:creationId xmlns:a16="http://schemas.microsoft.com/office/drawing/2014/main" id="{698CED77-053D-41C4-9D77-D42A0CF883A1}"/>
              </a:ext>
            </a:extLst>
          </p:cNvPr>
          <p:cNvGraphicFramePr/>
          <p:nvPr>
            <p:extLst>
              <p:ext uri="{D42A27DB-BD31-4B8C-83A1-F6EECF244321}">
                <p14:modId xmlns:p14="http://schemas.microsoft.com/office/powerpoint/2010/main" val="1537165728"/>
              </p:ext>
            </p:extLst>
          </p:nvPr>
        </p:nvGraphicFramePr>
        <p:xfrm>
          <a:off x="1134967" y="1354093"/>
          <a:ext cx="9548087" cy="4529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818798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g9cf8202d31_7_24"/>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Functional Decomposition: Cross Reference Table</a:t>
            </a:r>
          </a:p>
        </p:txBody>
      </p:sp>
      <p:sp>
        <p:nvSpPr>
          <p:cNvPr id="324" name="Google Shape;324;g9cf8202d31_7_24"/>
          <p:cNvSpPr txBox="1">
            <a:spLocks noGrp="1"/>
          </p:cNvSpPr>
          <p:nvPr>
            <p:ph type="sldNum" idx="12"/>
          </p:nvPr>
        </p:nvSpPr>
        <p:spPr>
          <a:xfrm>
            <a:off x="11353800" y="6205048"/>
            <a:ext cx="704100" cy="3651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r>
              <a:rPr lang="en-US"/>
              <a:t>31</a:t>
            </a:r>
            <a:endParaRPr/>
          </a:p>
        </p:txBody>
      </p:sp>
      <p:sp>
        <p:nvSpPr>
          <p:cNvPr id="325" name="Google Shape;325;g9cf8202d31_7_24"/>
          <p:cNvSpPr txBox="1">
            <a:spLocks noGrp="1"/>
          </p:cNvSpPr>
          <p:nvPr>
            <p:ph type="body" idx="1"/>
          </p:nvPr>
        </p:nvSpPr>
        <p:spPr>
          <a:xfrm>
            <a:off x="10363200" y="5611399"/>
            <a:ext cx="1828800" cy="3108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326" name="Google Shape;326;g9cf8202d31_7_24"/>
          <p:cNvSpPr txBox="1"/>
          <p:nvPr/>
        </p:nvSpPr>
        <p:spPr>
          <a:xfrm>
            <a:off x="2035166" y="2546998"/>
            <a:ext cx="7115100" cy="3840600"/>
          </a:xfrm>
          <a:prstGeom prst="rect">
            <a:avLst/>
          </a:prstGeom>
          <a:noFill/>
          <a:ln>
            <a:noFill/>
          </a:ln>
        </p:spPr>
        <p:txBody>
          <a:bodyPr spcFirstLastPara="1" wrap="square" lIns="91425" tIns="91425" rIns="91425" bIns="91425" anchor="t" anchorCtr="0">
            <a:noAutofit/>
          </a:bodyPr>
          <a:lstStyle/>
          <a:p>
            <a:pPr marL="139700">
              <a:buSzPts val="1400"/>
            </a:pPr>
            <a:endParaRPr lang="en-US"/>
          </a:p>
          <a:p>
            <a:endParaRPr lang="en-US"/>
          </a:p>
        </p:txBody>
      </p:sp>
      <p:graphicFrame>
        <p:nvGraphicFramePr>
          <p:cNvPr id="4" name="Table 4"/>
          <p:cNvGraphicFramePr>
            <a:graphicFrameLocks noGrp="1"/>
          </p:cNvGraphicFramePr>
          <p:nvPr>
            <p:extLst>
              <p:ext uri="{D42A27DB-BD31-4B8C-83A1-F6EECF244321}">
                <p14:modId xmlns:p14="http://schemas.microsoft.com/office/powerpoint/2010/main" val="2358588243"/>
              </p:ext>
            </p:extLst>
          </p:nvPr>
        </p:nvGraphicFramePr>
        <p:xfrm>
          <a:off x="2563766" y="2085432"/>
          <a:ext cx="6057900" cy="3426460"/>
        </p:xfrm>
        <a:graphic>
          <a:graphicData uri="http://schemas.openxmlformats.org/drawingml/2006/table">
            <a:tbl>
              <a:tblPr/>
              <a:tblGrid>
                <a:gridCol w="3739680">
                  <a:extLst>
                    <a:ext uri="{9D8B030D-6E8A-4147-A177-3AD203B41FA5}">
                      <a16:colId xmlns:a16="http://schemas.microsoft.com/office/drawing/2014/main" val="20000"/>
                    </a:ext>
                  </a:extLst>
                </a:gridCol>
                <a:gridCol w="581940">
                  <a:extLst>
                    <a:ext uri="{9D8B030D-6E8A-4147-A177-3AD203B41FA5}">
                      <a16:colId xmlns:a16="http://schemas.microsoft.com/office/drawing/2014/main" val="20001"/>
                    </a:ext>
                  </a:extLst>
                </a:gridCol>
                <a:gridCol w="772740">
                  <a:extLst>
                    <a:ext uri="{9D8B030D-6E8A-4147-A177-3AD203B41FA5}">
                      <a16:colId xmlns:a16="http://schemas.microsoft.com/office/drawing/2014/main" val="20002"/>
                    </a:ext>
                  </a:extLst>
                </a:gridCol>
                <a:gridCol w="963540">
                  <a:extLst>
                    <a:ext uri="{9D8B030D-6E8A-4147-A177-3AD203B41FA5}">
                      <a16:colId xmlns:a16="http://schemas.microsoft.com/office/drawing/2014/main" val="20003"/>
                    </a:ext>
                  </a:extLst>
                </a:gridCol>
              </a:tblGrid>
              <a:tr h="0">
                <a:tc>
                  <a:txBody>
                    <a:bodyPr/>
                    <a:lstStyle/>
                    <a:p>
                      <a:pPr algn="ctr" fontAlgn="ctr"/>
                      <a:r>
                        <a:rPr lang="en-US" sz="1200" b="1" i="0" u="none" strike="noStrike">
                          <a:solidFill>
                            <a:srgbClr val="000000"/>
                          </a:solidFill>
                          <a:effectLst/>
                          <a:latin typeface="Calibri" charset="0"/>
                        </a:rPr>
                        <a:t>Function</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rgbClr val="000000"/>
                          </a:solidFill>
                          <a:effectLst/>
                          <a:latin typeface="Calibri" charset="0"/>
                        </a:rPr>
                        <a:t>Air Flow </a:t>
                      </a:r>
                      <a:br>
                        <a:rPr lang="en-US" sz="1200" b="0" i="0" u="none" strike="noStrike">
                          <a:solidFill>
                            <a:srgbClr val="000000"/>
                          </a:solidFill>
                          <a:effectLst/>
                          <a:latin typeface="Calibri" charset="0"/>
                        </a:rPr>
                      </a:br>
                      <a:r>
                        <a:rPr lang="en-US" sz="1200" b="0" i="0" u="none" strike="noStrike">
                          <a:solidFill>
                            <a:srgbClr val="000000"/>
                          </a:solidFill>
                          <a:effectLst/>
                          <a:latin typeface="Calibri" charset="0"/>
                        </a:rPr>
                        <a:t>Control</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charset="0"/>
                        </a:rPr>
                        <a:t>Integration</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rgbClr val="000000"/>
                          </a:solidFill>
                          <a:effectLst/>
                          <a:latin typeface="Calibri" charset="0"/>
                        </a:rPr>
                        <a:t>Estimation</a:t>
                      </a:r>
                      <a:br>
                        <a:rPr lang="en-US" sz="1200" b="0" i="0" u="none" strike="noStrike">
                          <a:solidFill>
                            <a:srgbClr val="000000"/>
                          </a:solidFill>
                          <a:effectLst/>
                          <a:latin typeface="Calibri" charset="0"/>
                        </a:rPr>
                      </a:br>
                      <a:r>
                        <a:rPr lang="en-US" sz="1200" b="0" i="0" u="none" strike="noStrike">
                          <a:solidFill>
                            <a:srgbClr val="000000"/>
                          </a:solidFill>
                          <a:effectLst/>
                          <a:latin typeface="Calibri" charset="0"/>
                        </a:rPr>
                        <a:t> Improvement</a:t>
                      </a:r>
                    </a:p>
                  </a:txBody>
                  <a:tcPr marL="12700" marR="12700" marT="127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03200">
                <a:tc>
                  <a:txBody>
                    <a:bodyPr/>
                    <a:lstStyle/>
                    <a:p>
                      <a:pPr algn="l" fontAlgn="b"/>
                      <a:r>
                        <a:rPr lang="en-US" sz="1200" b="0" i="0" u="none" strike="noStrike">
                          <a:solidFill>
                            <a:srgbClr val="000000"/>
                          </a:solidFill>
                          <a:effectLst/>
                          <a:latin typeface="Calibri" charset="0"/>
                        </a:rPr>
                        <a:t>Receives Multiple Inputs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charset="0"/>
                        </a:rPr>
                        <a:t>x</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200" b="0" i="0" u="none" strike="noStrike">
                          <a:solidFill>
                            <a:srgbClr val="000000"/>
                          </a:solidFill>
                          <a:effectLst/>
                          <a:latin typeface="Calibri" charset="0"/>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200" b="0" i="0" u="none" strike="noStrike">
                          <a:solidFill>
                            <a:srgbClr val="000000"/>
                          </a:solidFill>
                          <a:effectLst/>
                          <a:latin typeface="Calibri" charset="0"/>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03200">
                <a:tc>
                  <a:txBody>
                    <a:bodyPr/>
                    <a:lstStyle/>
                    <a:p>
                      <a:pPr algn="l" fontAlgn="b"/>
                      <a:r>
                        <a:rPr lang="en-US" sz="1200" b="0" i="0" u="none" strike="noStrike">
                          <a:solidFill>
                            <a:srgbClr val="000000"/>
                          </a:solidFill>
                          <a:effectLst/>
                          <a:latin typeface="Calibri" charset="0"/>
                        </a:rPr>
                        <a:t>Receives Throttle Position Command</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charset="0"/>
                        </a:rPr>
                        <a:t>x</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200" b="0" i="0" u="none" strike="noStrike">
                          <a:solidFill>
                            <a:srgbClr val="000000"/>
                          </a:solidFill>
                          <a:effectLst/>
                          <a:latin typeface="Calibri" charset="0"/>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200" b="0" i="0" u="none" strike="noStrike">
                          <a:solidFill>
                            <a:srgbClr val="000000"/>
                          </a:solidFill>
                          <a:effectLst/>
                          <a:latin typeface="Calibri" charset="0"/>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03200">
                <a:tc>
                  <a:txBody>
                    <a:bodyPr/>
                    <a:lstStyle/>
                    <a:p>
                      <a:pPr algn="l" fontAlgn="b"/>
                      <a:r>
                        <a:rPr lang="en-US" sz="1200" b="0" i="0" u="none" strike="noStrike">
                          <a:solidFill>
                            <a:srgbClr val="000000"/>
                          </a:solidFill>
                          <a:effectLst/>
                          <a:latin typeface="Calibri" charset="0"/>
                        </a:rPr>
                        <a:t>Receives Wastegate Position Command</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charset="0"/>
                        </a:rPr>
                        <a:t>x</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200" b="0" i="0" u="none" strike="noStrike">
                          <a:solidFill>
                            <a:srgbClr val="000000"/>
                          </a:solidFill>
                          <a:effectLst/>
                          <a:latin typeface="Calibri" charset="0"/>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200" b="0" i="0" u="none" strike="noStrike">
                          <a:solidFill>
                            <a:srgbClr val="000000"/>
                          </a:solidFill>
                          <a:effectLst/>
                          <a:latin typeface="Calibri" charset="0"/>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03200">
                <a:tc>
                  <a:txBody>
                    <a:bodyPr/>
                    <a:lstStyle/>
                    <a:p>
                      <a:pPr algn="l" fontAlgn="b"/>
                      <a:r>
                        <a:rPr lang="en-US" sz="1200" b="0" i="0" u="none" strike="noStrike">
                          <a:solidFill>
                            <a:srgbClr val="000000"/>
                          </a:solidFill>
                          <a:effectLst/>
                          <a:latin typeface="Calibri" charset="0"/>
                        </a:rPr>
                        <a:t>Returns Multiple Outputs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charset="0"/>
                        </a:rPr>
                        <a:t>x</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200" b="0" i="0" u="none" strike="noStrike">
                          <a:solidFill>
                            <a:srgbClr val="000000"/>
                          </a:solidFill>
                          <a:effectLst/>
                          <a:latin typeface="Calibri" charset="0"/>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200" b="0" i="0" u="none" strike="noStrike">
                          <a:solidFill>
                            <a:srgbClr val="000000"/>
                          </a:solidFill>
                          <a:effectLst/>
                          <a:latin typeface="Calibri" charset="0"/>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03200">
                <a:tc>
                  <a:txBody>
                    <a:bodyPr/>
                    <a:lstStyle/>
                    <a:p>
                      <a:pPr algn="l" fontAlgn="b"/>
                      <a:r>
                        <a:rPr lang="en-US" sz="1200" b="0" i="0" u="none" strike="noStrike">
                          <a:solidFill>
                            <a:srgbClr val="000000"/>
                          </a:solidFill>
                          <a:effectLst/>
                          <a:latin typeface="Calibri" charset="0"/>
                        </a:rPr>
                        <a:t>Returns Throttle Position</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charset="0"/>
                        </a:rPr>
                        <a:t>x</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200" b="0" i="0" u="none" strike="noStrike">
                          <a:solidFill>
                            <a:srgbClr val="000000"/>
                          </a:solidFill>
                          <a:effectLst/>
                          <a:latin typeface="Calibri" charset="0"/>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200" b="0" i="0" u="none" strike="noStrike">
                          <a:solidFill>
                            <a:srgbClr val="000000"/>
                          </a:solidFill>
                          <a:effectLst/>
                          <a:latin typeface="Calibri" charset="0"/>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03200">
                <a:tc>
                  <a:txBody>
                    <a:bodyPr/>
                    <a:lstStyle/>
                    <a:p>
                      <a:pPr algn="l" fontAlgn="b"/>
                      <a:r>
                        <a:rPr lang="en-US" sz="1200" b="0" i="0" u="none" strike="noStrike">
                          <a:solidFill>
                            <a:srgbClr val="000000"/>
                          </a:solidFill>
                          <a:effectLst/>
                          <a:latin typeface="Calibri" charset="0"/>
                        </a:rPr>
                        <a:t>Returns Wastegate Position</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200" b="0" i="0" u="none" strike="noStrike">
                          <a:solidFill>
                            <a:srgbClr val="000000"/>
                          </a:solidFill>
                          <a:effectLst/>
                          <a:latin typeface="Calibri" charset="0"/>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200" b="0" i="0" u="none" strike="noStrike">
                          <a:solidFill>
                            <a:srgbClr val="000000"/>
                          </a:solidFill>
                          <a:effectLst/>
                          <a:latin typeface="Calibri" charset="0"/>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200" b="0" i="0" u="none" strike="noStrike">
                          <a:solidFill>
                            <a:srgbClr val="000000"/>
                          </a:solidFill>
                          <a:effectLst/>
                          <a:latin typeface="Calibri" charset="0"/>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03200">
                <a:tc>
                  <a:txBody>
                    <a:bodyPr/>
                    <a:lstStyle/>
                    <a:p>
                      <a:pPr algn="l" fontAlgn="b"/>
                      <a:r>
                        <a:rPr lang="en-US" sz="1200" b="0" i="0" u="none" strike="noStrike">
                          <a:solidFill>
                            <a:srgbClr val="000000"/>
                          </a:solidFill>
                          <a:effectLst/>
                          <a:latin typeface="Calibri" charset="0"/>
                        </a:rPr>
                        <a:t>Handles Differing Parameters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charset="0"/>
                        </a:rPr>
                        <a:t>x</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charset="0"/>
                        </a:rPr>
                        <a:t>x</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200" b="0" i="0" u="none" strike="noStrike">
                          <a:solidFill>
                            <a:srgbClr val="000000"/>
                          </a:solidFill>
                          <a:effectLst/>
                          <a:latin typeface="Calibri" charset="0"/>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03200">
                <a:tc>
                  <a:txBody>
                    <a:bodyPr/>
                    <a:lstStyle/>
                    <a:p>
                      <a:pPr algn="l" fontAlgn="b"/>
                      <a:r>
                        <a:rPr lang="en-US" sz="1200" b="0" i="0" u="none" strike="noStrike">
                          <a:solidFill>
                            <a:srgbClr val="000000"/>
                          </a:solidFill>
                          <a:effectLst/>
                          <a:latin typeface="Calibri" charset="0"/>
                        </a:rPr>
                        <a:t>Operates for Varying Displacements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charset="0"/>
                        </a:rPr>
                        <a:t>x</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charset="0"/>
                        </a:rPr>
                        <a:t>x</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200" b="0" i="0" u="none" strike="noStrike">
                          <a:solidFill>
                            <a:srgbClr val="000000"/>
                          </a:solidFill>
                          <a:effectLst/>
                          <a:latin typeface="Calibri" charset="0"/>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03200">
                <a:tc>
                  <a:txBody>
                    <a:bodyPr/>
                    <a:lstStyle/>
                    <a:p>
                      <a:pPr algn="l" fontAlgn="b"/>
                      <a:r>
                        <a:rPr lang="en-US" sz="1200" b="0" i="0" u="none" strike="noStrike">
                          <a:solidFill>
                            <a:srgbClr val="000000"/>
                          </a:solidFill>
                          <a:effectLst/>
                          <a:latin typeface="Calibri" charset="0"/>
                        </a:rPr>
                        <a:t>Operates for Varying Desired Powers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charset="0"/>
                        </a:rPr>
                        <a:t>x</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charset="0"/>
                        </a:rPr>
                        <a:t>x</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200" b="0" i="0" u="none" strike="noStrike">
                          <a:solidFill>
                            <a:srgbClr val="000000"/>
                          </a:solidFill>
                          <a:effectLst/>
                          <a:latin typeface="Calibri" charset="0"/>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03200">
                <a:tc>
                  <a:txBody>
                    <a:bodyPr/>
                    <a:lstStyle/>
                    <a:p>
                      <a:pPr algn="l" fontAlgn="b"/>
                      <a:r>
                        <a:rPr lang="en-US" sz="1200" b="0" i="0" u="none" strike="noStrike">
                          <a:solidFill>
                            <a:srgbClr val="000000"/>
                          </a:solidFill>
                          <a:effectLst/>
                          <a:latin typeface="Calibri" charset="0"/>
                        </a:rPr>
                        <a:t>Operates for Varying Number of Cylinders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charset="0"/>
                        </a:rPr>
                        <a:t>x</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charset="0"/>
                        </a:rPr>
                        <a:t>x</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200" b="0" i="0" u="none" strike="noStrike">
                          <a:solidFill>
                            <a:srgbClr val="000000"/>
                          </a:solidFill>
                          <a:effectLst/>
                          <a:latin typeface="Calibri" charset="0"/>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03200">
                <a:tc>
                  <a:txBody>
                    <a:bodyPr/>
                    <a:lstStyle/>
                    <a:p>
                      <a:pPr algn="l" fontAlgn="b"/>
                      <a:r>
                        <a:rPr lang="en-US" sz="1200" b="0" i="0" u="none" strike="noStrike">
                          <a:solidFill>
                            <a:srgbClr val="000000"/>
                          </a:solidFill>
                          <a:effectLst/>
                          <a:latin typeface="Calibri" charset="0"/>
                        </a:rPr>
                        <a:t>Works in conjunction with Current Feeed Forward Controls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charset="0"/>
                        </a:rPr>
                        <a:t>x</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charset="0"/>
                        </a:rPr>
                        <a:t>x</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200" b="0" i="0" u="none" strike="noStrike">
                          <a:solidFill>
                            <a:srgbClr val="000000"/>
                          </a:solidFill>
                          <a:effectLst/>
                          <a:latin typeface="Calibri" charset="0"/>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03200">
                <a:tc>
                  <a:txBody>
                    <a:bodyPr/>
                    <a:lstStyle/>
                    <a:p>
                      <a:pPr algn="l" fontAlgn="b"/>
                      <a:r>
                        <a:rPr lang="en-US" sz="1200" b="0" i="0" u="none" strike="noStrike">
                          <a:solidFill>
                            <a:srgbClr val="000000"/>
                          </a:solidFill>
                          <a:effectLst/>
                          <a:latin typeface="Calibri" charset="0"/>
                        </a:rPr>
                        <a:t>Align Output Torque with Desired</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charset="0"/>
                        </a:rPr>
                        <a:t>x</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200" b="0" i="0" u="none" strike="noStrike">
                          <a:solidFill>
                            <a:srgbClr val="000000"/>
                          </a:solidFill>
                          <a:effectLst/>
                          <a:latin typeface="Calibri" charset="0"/>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charset="0"/>
                        </a:rPr>
                        <a:t>x</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03200">
                <a:tc>
                  <a:txBody>
                    <a:bodyPr/>
                    <a:lstStyle/>
                    <a:p>
                      <a:pPr algn="l" fontAlgn="b"/>
                      <a:r>
                        <a:rPr lang="en-US" sz="1200" b="0" i="0" u="none" strike="noStrike">
                          <a:solidFill>
                            <a:srgbClr val="000000"/>
                          </a:solidFill>
                          <a:effectLst/>
                          <a:latin typeface="Calibri" charset="0"/>
                        </a:rPr>
                        <a:t>Measure Error</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200" b="0" i="0" u="none" strike="noStrike">
                          <a:solidFill>
                            <a:srgbClr val="000000"/>
                          </a:solidFill>
                          <a:effectLst/>
                          <a:latin typeface="Calibri" charset="0"/>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200" b="0" i="0" u="none" strike="noStrike">
                          <a:solidFill>
                            <a:srgbClr val="000000"/>
                          </a:solidFill>
                          <a:effectLst/>
                          <a:latin typeface="Calibri" charset="0"/>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charset="0"/>
                        </a:rPr>
                        <a:t>x</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03200">
                <a:tc>
                  <a:txBody>
                    <a:bodyPr/>
                    <a:lstStyle/>
                    <a:p>
                      <a:pPr algn="l" fontAlgn="b"/>
                      <a:r>
                        <a:rPr lang="en-US" sz="1200" b="0" i="0" u="none" strike="noStrike">
                          <a:solidFill>
                            <a:srgbClr val="000000"/>
                          </a:solidFill>
                          <a:effectLst/>
                          <a:latin typeface="Calibri" charset="0"/>
                        </a:rPr>
                        <a:t>Drive Lambda ~ 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charset="0"/>
                        </a:rPr>
                        <a:t>x</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200" b="0" i="0" u="none" strike="noStrike">
                          <a:solidFill>
                            <a:srgbClr val="000000"/>
                          </a:solidFill>
                          <a:effectLst/>
                          <a:latin typeface="Calibri" charset="0"/>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charset="0"/>
                        </a:rPr>
                        <a:t>x</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03200">
                <a:tc>
                  <a:txBody>
                    <a:bodyPr/>
                    <a:lstStyle/>
                    <a:p>
                      <a:pPr algn="l" fontAlgn="b"/>
                      <a:r>
                        <a:rPr lang="en-US" sz="1200" b="0" i="0" u="none" strike="noStrike">
                          <a:solidFill>
                            <a:srgbClr val="000000"/>
                          </a:solidFill>
                          <a:effectLst/>
                          <a:latin typeface="Calibri" charset="0"/>
                        </a:rPr>
                        <a:t>Improves Time Response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charset="0"/>
                        </a:rPr>
                        <a:t>x</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sk-SK" sz="1200" b="0" i="0" u="none" strike="noStrike">
                          <a:solidFill>
                            <a:srgbClr val="000000"/>
                          </a:solidFill>
                          <a:effectLst/>
                          <a:latin typeface="Calibri" charset="0"/>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charset="0"/>
                        </a:rPr>
                        <a:t>x</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33720481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g9cf8202d31_7_24"/>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r>
              <a:rPr lang="en-US"/>
              <a:t>Concept Generation: Morphological Chart</a:t>
            </a:r>
          </a:p>
        </p:txBody>
      </p:sp>
      <p:sp>
        <p:nvSpPr>
          <p:cNvPr id="324" name="Google Shape;324;g9cf8202d31_7_24"/>
          <p:cNvSpPr txBox="1">
            <a:spLocks noGrp="1"/>
          </p:cNvSpPr>
          <p:nvPr>
            <p:ph type="sldNum" idx="12"/>
          </p:nvPr>
        </p:nvSpPr>
        <p:spPr>
          <a:xfrm>
            <a:off x="11353800" y="6205048"/>
            <a:ext cx="704100" cy="3651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r>
              <a:rPr lang="en-US"/>
              <a:t>32</a:t>
            </a:r>
            <a:endParaRPr/>
          </a:p>
        </p:txBody>
      </p:sp>
      <p:sp>
        <p:nvSpPr>
          <p:cNvPr id="325" name="Google Shape;325;g9cf8202d31_7_24"/>
          <p:cNvSpPr txBox="1">
            <a:spLocks noGrp="1"/>
          </p:cNvSpPr>
          <p:nvPr>
            <p:ph type="body" idx="1"/>
          </p:nvPr>
        </p:nvSpPr>
        <p:spPr>
          <a:xfrm>
            <a:off x="10363200" y="5611399"/>
            <a:ext cx="1828800" cy="3108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graphicFrame>
        <p:nvGraphicFramePr>
          <p:cNvPr id="4" name="Table 3">
            <a:extLst>
              <a:ext uri="{FF2B5EF4-FFF2-40B4-BE49-F238E27FC236}">
                <a16:creationId xmlns:a16="http://schemas.microsoft.com/office/drawing/2014/main" id="{987B29F6-AE3C-421B-9E41-0B448757A02B}"/>
              </a:ext>
            </a:extLst>
          </p:cNvPr>
          <p:cNvGraphicFramePr>
            <a:graphicFrameLocks noGrp="1"/>
          </p:cNvGraphicFramePr>
          <p:nvPr>
            <p:extLst>
              <p:ext uri="{D42A27DB-BD31-4B8C-83A1-F6EECF244321}">
                <p14:modId xmlns:p14="http://schemas.microsoft.com/office/powerpoint/2010/main" val="3174883728"/>
              </p:ext>
            </p:extLst>
          </p:nvPr>
        </p:nvGraphicFramePr>
        <p:xfrm>
          <a:off x="1223962" y="1973580"/>
          <a:ext cx="9744075" cy="2910840"/>
        </p:xfrm>
        <a:graphic>
          <a:graphicData uri="http://schemas.openxmlformats.org/drawingml/2006/table">
            <a:tbl>
              <a:tblPr firstRow="1" bandRow="1">
                <a:tableStyleId>{C623AC06-ED6D-4E09-9816-F6ED6F276C51}</a:tableStyleId>
              </a:tblPr>
              <a:tblGrid>
                <a:gridCol w="1876425">
                  <a:extLst>
                    <a:ext uri="{9D8B030D-6E8A-4147-A177-3AD203B41FA5}">
                      <a16:colId xmlns:a16="http://schemas.microsoft.com/office/drawing/2014/main" val="2358796225"/>
                    </a:ext>
                  </a:extLst>
                </a:gridCol>
                <a:gridCol w="2124075">
                  <a:extLst>
                    <a:ext uri="{9D8B030D-6E8A-4147-A177-3AD203B41FA5}">
                      <a16:colId xmlns:a16="http://schemas.microsoft.com/office/drawing/2014/main" val="1354349910"/>
                    </a:ext>
                  </a:extLst>
                </a:gridCol>
                <a:gridCol w="2124075">
                  <a:extLst>
                    <a:ext uri="{9D8B030D-6E8A-4147-A177-3AD203B41FA5}">
                      <a16:colId xmlns:a16="http://schemas.microsoft.com/office/drawing/2014/main" val="3084735442"/>
                    </a:ext>
                  </a:extLst>
                </a:gridCol>
                <a:gridCol w="1647825">
                  <a:extLst>
                    <a:ext uri="{9D8B030D-6E8A-4147-A177-3AD203B41FA5}">
                      <a16:colId xmlns:a16="http://schemas.microsoft.com/office/drawing/2014/main" val="4232642562"/>
                    </a:ext>
                  </a:extLst>
                </a:gridCol>
                <a:gridCol w="1971675">
                  <a:extLst>
                    <a:ext uri="{9D8B030D-6E8A-4147-A177-3AD203B41FA5}">
                      <a16:colId xmlns:a16="http://schemas.microsoft.com/office/drawing/2014/main" val="2370547107"/>
                    </a:ext>
                  </a:extLst>
                </a:gridCol>
              </a:tblGrid>
              <a:tr h="809625">
                <a:tc>
                  <a:txBody>
                    <a:bodyPr/>
                    <a:lstStyle/>
                    <a:p>
                      <a:pPr algn="ctr" fontAlgn="base"/>
                      <a:r>
                        <a:rPr lang="en-US" sz="2300">
                          <a:effectLst/>
                        </a:rPr>
                        <a:t>Input/Output​</a:t>
                      </a:r>
                      <a:endParaRPr lang="en-US">
                        <a:effectLst/>
                      </a:endParaRPr>
                    </a:p>
                  </a:txBody>
                  <a:tcPr/>
                </a:tc>
                <a:tc>
                  <a:txBody>
                    <a:bodyPr/>
                    <a:lstStyle/>
                    <a:p>
                      <a:pPr algn="ctr" fontAlgn="base"/>
                      <a:r>
                        <a:rPr lang="en-US" sz="2300">
                          <a:effectLst/>
                        </a:rPr>
                        <a:t>Controller​</a:t>
                      </a:r>
                      <a:br>
                        <a:rPr lang="en-US" sz="2300">
                          <a:effectLst/>
                        </a:rPr>
                      </a:br>
                      <a:r>
                        <a:rPr lang="en-US" sz="2300">
                          <a:effectLst/>
                        </a:rPr>
                        <a:t>Type​</a:t>
                      </a:r>
                      <a:endParaRPr lang="en-US">
                        <a:effectLst/>
                      </a:endParaRPr>
                    </a:p>
                  </a:txBody>
                  <a:tcPr/>
                </a:tc>
                <a:tc>
                  <a:txBody>
                    <a:bodyPr/>
                    <a:lstStyle/>
                    <a:p>
                      <a:pPr algn="ctr" fontAlgn="base"/>
                      <a:r>
                        <a:rPr lang="en-US" sz="2300">
                          <a:effectLst/>
                        </a:rPr>
                        <a:t>Location in​</a:t>
                      </a:r>
                      <a:br>
                        <a:rPr lang="en-US" sz="2300">
                          <a:effectLst/>
                        </a:rPr>
                      </a:br>
                      <a:r>
                        <a:rPr lang="en-US" sz="2300" err="1">
                          <a:effectLst/>
                        </a:rPr>
                        <a:t>Blockset</a:t>
                      </a:r>
                      <a:r>
                        <a:rPr lang="en-US" sz="2300">
                          <a:effectLst/>
                        </a:rPr>
                        <a:t>​</a:t>
                      </a:r>
                      <a:endParaRPr lang="en-US">
                        <a:effectLst/>
                      </a:endParaRPr>
                    </a:p>
                  </a:txBody>
                  <a:tcPr/>
                </a:tc>
                <a:tc>
                  <a:txBody>
                    <a:bodyPr/>
                    <a:lstStyle/>
                    <a:p>
                      <a:pPr algn="ctr" fontAlgn="base"/>
                      <a:r>
                        <a:rPr lang="en-US" sz="2300">
                          <a:effectLst/>
                        </a:rPr>
                        <a:t>Program​</a:t>
                      </a:r>
                      <a:br>
                        <a:rPr lang="en-US" sz="2300">
                          <a:effectLst/>
                        </a:rPr>
                      </a:br>
                      <a:r>
                        <a:rPr lang="en-US" sz="2300">
                          <a:effectLst/>
                        </a:rPr>
                        <a:t>(for MPC)​</a:t>
                      </a:r>
                      <a:endParaRPr lang="en-US">
                        <a:effectLst/>
                      </a:endParaRPr>
                    </a:p>
                  </a:txBody>
                  <a:tcPr/>
                </a:tc>
                <a:tc>
                  <a:txBody>
                    <a:bodyPr/>
                    <a:lstStyle/>
                    <a:p>
                      <a:pPr algn="ctr" fontAlgn="base"/>
                      <a:r>
                        <a:rPr lang="en-US" sz="2300">
                          <a:effectLst/>
                        </a:rPr>
                        <a:t>Linearize​</a:t>
                      </a:r>
                      <a:br>
                        <a:rPr lang="en-US" sz="2300">
                          <a:effectLst/>
                        </a:rPr>
                      </a:br>
                      <a:r>
                        <a:rPr lang="en-US" sz="2300">
                          <a:effectLst/>
                        </a:rPr>
                        <a:t>(for non-MPC)​</a:t>
                      </a:r>
                      <a:endParaRPr lang="en-US">
                        <a:effectLst/>
                      </a:endParaRPr>
                    </a:p>
                  </a:txBody>
                  <a:tcPr/>
                </a:tc>
                <a:extLst>
                  <a:ext uri="{0D108BD9-81ED-4DB2-BD59-A6C34878D82A}">
                    <a16:rowId xmlns:a16="http://schemas.microsoft.com/office/drawing/2014/main" val="3317573996"/>
                  </a:ext>
                </a:extLst>
              </a:tr>
              <a:tr h="400050">
                <a:tc>
                  <a:txBody>
                    <a:bodyPr/>
                    <a:lstStyle/>
                    <a:p>
                      <a:pPr algn="ctr" fontAlgn="base"/>
                      <a:r>
                        <a:rPr lang="en-US" sz="2300">
                          <a:effectLst/>
                        </a:rPr>
                        <a:t>SISO​</a:t>
                      </a:r>
                      <a:endParaRPr lang="en-US">
                        <a:effectLst/>
                      </a:endParaRPr>
                    </a:p>
                  </a:txBody>
                  <a:tcPr anchor="b"/>
                </a:tc>
                <a:tc>
                  <a:txBody>
                    <a:bodyPr/>
                    <a:lstStyle/>
                    <a:p>
                      <a:pPr algn="ctr" fontAlgn="base"/>
                      <a:r>
                        <a:rPr lang="en-US" sz="2300">
                          <a:effectLst/>
                        </a:rPr>
                        <a:t>MPC​</a:t>
                      </a:r>
                      <a:endParaRPr lang="en-US">
                        <a:effectLst/>
                      </a:endParaRPr>
                    </a:p>
                  </a:txBody>
                  <a:tcPr anchor="b"/>
                </a:tc>
                <a:tc>
                  <a:txBody>
                    <a:bodyPr/>
                    <a:lstStyle/>
                    <a:p>
                      <a:pPr algn="ctr" fontAlgn="base"/>
                      <a:r>
                        <a:rPr lang="en-US" sz="2300">
                          <a:effectLst/>
                        </a:rPr>
                        <a:t>Before Table​</a:t>
                      </a:r>
                      <a:endParaRPr lang="en-US">
                        <a:effectLst/>
                      </a:endParaRPr>
                    </a:p>
                  </a:txBody>
                  <a:tcPr anchor="b"/>
                </a:tc>
                <a:tc>
                  <a:txBody>
                    <a:bodyPr/>
                    <a:lstStyle/>
                    <a:p>
                      <a:pPr algn="ctr" fontAlgn="base"/>
                      <a:r>
                        <a:rPr lang="en-US" sz="2300">
                          <a:effectLst/>
                        </a:rPr>
                        <a:t>Linear​</a:t>
                      </a:r>
                      <a:endParaRPr lang="en-US">
                        <a:effectLst/>
                      </a:endParaRPr>
                    </a:p>
                  </a:txBody>
                  <a:tcPr anchor="b"/>
                </a:tc>
                <a:tc rowSpan="2">
                  <a:txBody>
                    <a:bodyPr/>
                    <a:lstStyle/>
                    <a:p>
                      <a:pPr algn="ctr" fontAlgn="base"/>
                      <a:r>
                        <a:rPr lang="en-US" sz="2300">
                          <a:effectLst/>
                        </a:rPr>
                        <a:t>yes​</a:t>
                      </a:r>
                      <a:endParaRPr lang="en-US">
                        <a:effectLst/>
                      </a:endParaRPr>
                    </a:p>
                  </a:txBody>
                  <a:tcPr anchor="ctr"/>
                </a:tc>
                <a:extLst>
                  <a:ext uri="{0D108BD9-81ED-4DB2-BD59-A6C34878D82A}">
                    <a16:rowId xmlns:a16="http://schemas.microsoft.com/office/drawing/2014/main" val="1818442664"/>
                  </a:ext>
                </a:extLst>
              </a:tr>
              <a:tr h="400050">
                <a:tc>
                  <a:txBody>
                    <a:bodyPr/>
                    <a:lstStyle/>
                    <a:p>
                      <a:pPr algn="ctr" fontAlgn="base"/>
                      <a:r>
                        <a:rPr lang="en-US" sz="2300">
                          <a:effectLst/>
                        </a:rPr>
                        <a:t>MIMO​</a:t>
                      </a:r>
                      <a:endParaRPr lang="en-US">
                        <a:effectLst/>
                      </a:endParaRPr>
                    </a:p>
                  </a:txBody>
                  <a:tcPr anchor="b"/>
                </a:tc>
                <a:tc>
                  <a:txBody>
                    <a:bodyPr/>
                    <a:lstStyle/>
                    <a:p>
                      <a:pPr algn="ctr" fontAlgn="base"/>
                      <a:r>
                        <a:rPr lang="en-US" sz="2300">
                          <a:effectLst/>
                        </a:rPr>
                        <a:t>PID​</a:t>
                      </a:r>
                      <a:endParaRPr lang="en-US">
                        <a:effectLst/>
                      </a:endParaRPr>
                    </a:p>
                  </a:txBody>
                  <a:tcPr anchor="b"/>
                </a:tc>
                <a:tc>
                  <a:txBody>
                    <a:bodyPr/>
                    <a:lstStyle/>
                    <a:p>
                      <a:pPr algn="ctr" fontAlgn="base"/>
                      <a:r>
                        <a:rPr lang="en-US" sz="2300">
                          <a:effectLst/>
                        </a:rPr>
                        <a:t>After Table​</a:t>
                      </a:r>
                      <a:endParaRPr lang="en-US">
                        <a:effectLst/>
                      </a:endParaRPr>
                    </a:p>
                  </a:txBody>
                  <a:tcPr anchor="b"/>
                </a:tc>
                <a:tc>
                  <a:txBody>
                    <a:bodyPr/>
                    <a:lstStyle/>
                    <a:p>
                      <a:pPr algn="ctr" fontAlgn="base"/>
                      <a:r>
                        <a:rPr lang="en-US" sz="2300">
                          <a:effectLst/>
                        </a:rPr>
                        <a:t>Quadratic​</a:t>
                      </a:r>
                      <a:endParaRPr lang="en-US">
                        <a:effectLst/>
                      </a:endParaRPr>
                    </a:p>
                  </a:txBody>
                  <a:tcPr anchor="b"/>
                </a:tc>
                <a:tc vMerge="1">
                  <a:txBody>
                    <a:bodyPr/>
                    <a:lstStyle/>
                    <a:p>
                      <a:endParaRPr lang="en-US"/>
                    </a:p>
                  </a:txBody>
                  <a:tcPr/>
                </a:tc>
                <a:extLst>
                  <a:ext uri="{0D108BD9-81ED-4DB2-BD59-A6C34878D82A}">
                    <a16:rowId xmlns:a16="http://schemas.microsoft.com/office/drawing/2014/main" val="2323654469"/>
                  </a:ext>
                </a:extLst>
              </a:tr>
              <a:tr h="400050">
                <a:tc>
                  <a:txBody>
                    <a:bodyPr/>
                    <a:lstStyle/>
                    <a:p>
                      <a:pPr algn="ctr" fontAlgn="base"/>
                      <a:r>
                        <a:rPr lang="en-US" sz="2300">
                          <a:effectLst/>
                        </a:rPr>
                        <a:t>SIMO​</a:t>
                      </a:r>
                      <a:endParaRPr lang="en-US">
                        <a:effectLst/>
                      </a:endParaRPr>
                    </a:p>
                  </a:txBody>
                  <a:tcPr anchor="b"/>
                </a:tc>
                <a:tc rowSpan="2">
                  <a:txBody>
                    <a:bodyPr/>
                    <a:lstStyle/>
                    <a:p>
                      <a:pPr algn="ctr" fontAlgn="base"/>
                      <a:r>
                        <a:rPr lang="en-US" sz="2300">
                          <a:effectLst/>
                        </a:rPr>
                        <a:t>Feed Forward​</a:t>
                      </a:r>
                      <a:endParaRPr lang="en-US">
                        <a:effectLst/>
                      </a:endParaRPr>
                    </a:p>
                  </a:txBody>
                  <a:tcPr anchor="ctr"/>
                </a:tc>
                <a:tc rowSpan="2">
                  <a:txBody>
                    <a:bodyPr/>
                    <a:lstStyle/>
                    <a:p>
                      <a:pPr algn="ctr" fontAlgn="base"/>
                      <a:r>
                        <a:rPr lang="en-US" sz="2300">
                          <a:effectLst/>
                        </a:rPr>
                        <a:t>Replace Tables​</a:t>
                      </a:r>
                      <a:endParaRPr lang="en-US">
                        <a:effectLst/>
                      </a:endParaRPr>
                    </a:p>
                  </a:txBody>
                  <a:tcPr anchor="ctr"/>
                </a:tc>
                <a:tc rowSpan="2">
                  <a:txBody>
                    <a:bodyPr/>
                    <a:lstStyle/>
                    <a:p>
                      <a:pPr algn="ctr" fontAlgn="base"/>
                      <a:r>
                        <a:rPr lang="en-US" sz="2300">
                          <a:effectLst/>
                        </a:rPr>
                        <a:t>Nonlinear​</a:t>
                      </a:r>
                      <a:endParaRPr lang="en-US">
                        <a:effectLst/>
                      </a:endParaRPr>
                    </a:p>
                  </a:txBody>
                  <a:tcPr anchor="ctr"/>
                </a:tc>
                <a:tc rowSpan="2">
                  <a:txBody>
                    <a:bodyPr/>
                    <a:lstStyle/>
                    <a:p>
                      <a:pPr algn="ctr" fontAlgn="base"/>
                      <a:r>
                        <a:rPr lang="en-US" sz="2300">
                          <a:effectLst/>
                        </a:rPr>
                        <a:t>no​</a:t>
                      </a:r>
                      <a:endParaRPr lang="en-US">
                        <a:effectLst/>
                      </a:endParaRPr>
                    </a:p>
                  </a:txBody>
                  <a:tcPr anchor="ctr"/>
                </a:tc>
                <a:extLst>
                  <a:ext uri="{0D108BD9-81ED-4DB2-BD59-A6C34878D82A}">
                    <a16:rowId xmlns:a16="http://schemas.microsoft.com/office/drawing/2014/main" val="2286502271"/>
                  </a:ext>
                </a:extLst>
              </a:tr>
              <a:tr h="400050">
                <a:tc>
                  <a:txBody>
                    <a:bodyPr/>
                    <a:lstStyle/>
                    <a:p>
                      <a:pPr algn="ctr" fontAlgn="base"/>
                      <a:r>
                        <a:rPr lang="en-US" sz="2300">
                          <a:effectLst/>
                        </a:rPr>
                        <a:t>MISO​</a:t>
                      </a:r>
                      <a:endParaRPr lang="en-US">
                        <a:effectLst/>
                      </a:endParaRPr>
                    </a:p>
                  </a:txBody>
                  <a:tcPr anchor="b"/>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510681366"/>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EB03E-CD00-44EF-BD4A-64D5958A8F9E}"/>
              </a:ext>
            </a:extLst>
          </p:cNvPr>
          <p:cNvSpPr>
            <a:spLocks noGrp="1"/>
          </p:cNvSpPr>
          <p:nvPr>
            <p:ph type="title"/>
          </p:nvPr>
        </p:nvSpPr>
        <p:spPr>
          <a:xfrm>
            <a:off x="718682" y="452006"/>
            <a:ext cx="10204987" cy="1287765"/>
          </a:xfrm>
        </p:spPr>
        <p:txBody>
          <a:bodyPr>
            <a:noAutofit/>
          </a:bodyPr>
          <a:lstStyle/>
          <a:p>
            <a:r>
              <a:rPr lang="en-US"/>
              <a:t>Concept Selection: Piecewise Bitwise Comparison</a:t>
            </a:r>
          </a:p>
        </p:txBody>
      </p:sp>
      <p:sp>
        <p:nvSpPr>
          <p:cNvPr id="3" name="Slide Number Placeholder 2">
            <a:extLst>
              <a:ext uri="{FF2B5EF4-FFF2-40B4-BE49-F238E27FC236}">
                <a16:creationId xmlns:a16="http://schemas.microsoft.com/office/drawing/2014/main" id="{F63F5DF5-BAFE-4E3D-8ABF-C071E2AB5A69}"/>
              </a:ext>
            </a:extLst>
          </p:cNvPr>
          <p:cNvSpPr>
            <a:spLocks noGrp="1"/>
          </p:cNvSpPr>
          <p:nvPr>
            <p:ph type="sldNum" idx="12"/>
          </p:nvPr>
        </p:nvSpPr>
        <p:spPr/>
        <p:txBody>
          <a:bodyPr/>
          <a:lstStyle/>
          <a:p>
            <a:pPr marL="0" lvl="0" indent="0" algn="r" rtl="0">
              <a:spcBef>
                <a:spcPts val="0"/>
              </a:spcBef>
              <a:spcAft>
                <a:spcPts val="0"/>
              </a:spcAft>
              <a:buNone/>
            </a:pPr>
            <a:r>
              <a:rPr lang="en-US"/>
              <a:t>33</a:t>
            </a:r>
          </a:p>
        </p:txBody>
      </p:sp>
      <p:sp>
        <p:nvSpPr>
          <p:cNvPr id="4" name="Text Placeholder 3">
            <a:extLst>
              <a:ext uri="{FF2B5EF4-FFF2-40B4-BE49-F238E27FC236}">
                <a16:creationId xmlns:a16="http://schemas.microsoft.com/office/drawing/2014/main" id="{43AA0FC0-D9C4-48CB-AD53-C84B3CF72E96}"/>
              </a:ext>
            </a:extLst>
          </p:cNvPr>
          <p:cNvSpPr>
            <a:spLocks noGrp="1"/>
          </p:cNvSpPr>
          <p:nvPr>
            <p:ph type="body" idx="1"/>
          </p:nvPr>
        </p:nvSpPr>
        <p:spPr/>
        <p:txBody>
          <a:bodyPr/>
          <a:lstStyle/>
          <a:p>
            <a:endParaRPr lang="en-US"/>
          </a:p>
        </p:txBody>
      </p:sp>
      <p:pic>
        <p:nvPicPr>
          <p:cNvPr id="5" name="Picture 5" descr="Table&#10;&#10;Description automatically generated">
            <a:extLst>
              <a:ext uri="{FF2B5EF4-FFF2-40B4-BE49-F238E27FC236}">
                <a16:creationId xmlns:a16="http://schemas.microsoft.com/office/drawing/2014/main" id="{E1D9B4CD-74D4-4C61-AC5E-EBC1CDDD992F}"/>
              </a:ext>
            </a:extLst>
          </p:cNvPr>
          <p:cNvPicPr>
            <a:picLocks noChangeAspect="1"/>
          </p:cNvPicPr>
          <p:nvPr/>
        </p:nvPicPr>
        <p:blipFill>
          <a:blip r:embed="rId2"/>
          <a:stretch>
            <a:fillRect/>
          </a:stretch>
        </p:blipFill>
        <p:spPr>
          <a:xfrm>
            <a:off x="665471" y="2401229"/>
            <a:ext cx="11186299" cy="1813932"/>
          </a:xfrm>
          <a:prstGeom prst="rect">
            <a:avLst/>
          </a:prstGeom>
        </p:spPr>
      </p:pic>
    </p:spTree>
    <p:extLst>
      <p:ext uri="{BB962C8B-B14F-4D97-AF65-F5344CB8AC3E}">
        <p14:creationId xmlns:p14="http://schemas.microsoft.com/office/powerpoint/2010/main" val="35432362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EB03E-CD00-44EF-BD4A-64D5958A8F9E}"/>
              </a:ext>
            </a:extLst>
          </p:cNvPr>
          <p:cNvSpPr>
            <a:spLocks noGrp="1"/>
          </p:cNvSpPr>
          <p:nvPr>
            <p:ph type="title"/>
          </p:nvPr>
        </p:nvSpPr>
        <p:spPr>
          <a:xfrm>
            <a:off x="723584" y="476328"/>
            <a:ext cx="10436309" cy="648230"/>
          </a:xfrm>
        </p:spPr>
        <p:txBody>
          <a:bodyPr>
            <a:noAutofit/>
          </a:bodyPr>
          <a:lstStyle/>
          <a:p>
            <a:r>
              <a:rPr lang="en-US"/>
              <a:t>Concept Selection: House of Quality</a:t>
            </a:r>
          </a:p>
        </p:txBody>
      </p:sp>
      <p:sp>
        <p:nvSpPr>
          <p:cNvPr id="3" name="Slide Number Placeholder 2">
            <a:extLst>
              <a:ext uri="{FF2B5EF4-FFF2-40B4-BE49-F238E27FC236}">
                <a16:creationId xmlns:a16="http://schemas.microsoft.com/office/drawing/2014/main" id="{F63F5DF5-BAFE-4E3D-8ABF-C071E2AB5A69}"/>
              </a:ext>
            </a:extLst>
          </p:cNvPr>
          <p:cNvSpPr>
            <a:spLocks noGrp="1"/>
          </p:cNvSpPr>
          <p:nvPr>
            <p:ph type="sldNum" idx="12"/>
          </p:nvPr>
        </p:nvSpPr>
        <p:spPr/>
        <p:txBody>
          <a:bodyPr/>
          <a:lstStyle/>
          <a:p>
            <a:pPr marL="0" lvl="0" indent="0" algn="r" rtl="0">
              <a:spcBef>
                <a:spcPts val="0"/>
              </a:spcBef>
              <a:spcAft>
                <a:spcPts val="0"/>
              </a:spcAft>
              <a:buNone/>
            </a:pPr>
            <a:r>
              <a:rPr lang="en-US"/>
              <a:t>34</a:t>
            </a:r>
          </a:p>
        </p:txBody>
      </p:sp>
      <p:sp>
        <p:nvSpPr>
          <p:cNvPr id="4" name="Text Placeholder 3">
            <a:extLst>
              <a:ext uri="{FF2B5EF4-FFF2-40B4-BE49-F238E27FC236}">
                <a16:creationId xmlns:a16="http://schemas.microsoft.com/office/drawing/2014/main" id="{43AA0FC0-D9C4-48CB-AD53-C84B3CF72E96}"/>
              </a:ext>
            </a:extLst>
          </p:cNvPr>
          <p:cNvSpPr>
            <a:spLocks noGrp="1"/>
          </p:cNvSpPr>
          <p:nvPr>
            <p:ph type="body" idx="1"/>
          </p:nvPr>
        </p:nvSpPr>
        <p:spPr/>
        <p:txBody>
          <a:bodyPr/>
          <a:lstStyle/>
          <a:p>
            <a:endParaRPr lang="en-US"/>
          </a:p>
        </p:txBody>
      </p:sp>
      <p:pic>
        <p:nvPicPr>
          <p:cNvPr id="5" name="Picture 5" descr="Table&#10;&#10;Description automatically generated">
            <a:extLst>
              <a:ext uri="{FF2B5EF4-FFF2-40B4-BE49-F238E27FC236}">
                <a16:creationId xmlns:a16="http://schemas.microsoft.com/office/drawing/2014/main" id="{B297F1E4-C9F7-42E7-89D9-21DE4BD0F171}"/>
              </a:ext>
            </a:extLst>
          </p:cNvPr>
          <p:cNvPicPr>
            <a:picLocks noChangeAspect="1"/>
          </p:cNvPicPr>
          <p:nvPr/>
        </p:nvPicPr>
        <p:blipFill>
          <a:blip r:embed="rId2"/>
          <a:stretch>
            <a:fillRect/>
          </a:stretch>
        </p:blipFill>
        <p:spPr>
          <a:xfrm>
            <a:off x="201070" y="1664552"/>
            <a:ext cx="11659762" cy="2218628"/>
          </a:xfrm>
          <a:prstGeom prst="rect">
            <a:avLst/>
          </a:prstGeom>
        </p:spPr>
      </p:pic>
    </p:spTree>
    <p:extLst>
      <p:ext uri="{BB962C8B-B14F-4D97-AF65-F5344CB8AC3E}">
        <p14:creationId xmlns:p14="http://schemas.microsoft.com/office/powerpoint/2010/main" val="39222869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EB03E-CD00-44EF-BD4A-64D5958A8F9E}"/>
              </a:ext>
            </a:extLst>
          </p:cNvPr>
          <p:cNvSpPr>
            <a:spLocks noGrp="1"/>
          </p:cNvSpPr>
          <p:nvPr>
            <p:ph type="title"/>
          </p:nvPr>
        </p:nvSpPr>
        <p:spPr>
          <a:xfrm>
            <a:off x="532071" y="582633"/>
            <a:ext cx="10436309" cy="648230"/>
          </a:xfrm>
        </p:spPr>
        <p:txBody>
          <a:bodyPr>
            <a:noAutofit/>
          </a:bodyPr>
          <a:lstStyle/>
          <a:p>
            <a:r>
              <a:rPr lang="en-US"/>
              <a:t>Concept Selection: Pugh Matrix 1</a:t>
            </a:r>
          </a:p>
        </p:txBody>
      </p:sp>
      <p:sp>
        <p:nvSpPr>
          <p:cNvPr id="3" name="Slide Number Placeholder 2">
            <a:extLst>
              <a:ext uri="{FF2B5EF4-FFF2-40B4-BE49-F238E27FC236}">
                <a16:creationId xmlns:a16="http://schemas.microsoft.com/office/drawing/2014/main" id="{F63F5DF5-BAFE-4E3D-8ABF-C071E2AB5A69}"/>
              </a:ext>
            </a:extLst>
          </p:cNvPr>
          <p:cNvSpPr>
            <a:spLocks noGrp="1"/>
          </p:cNvSpPr>
          <p:nvPr>
            <p:ph type="sldNum" idx="12"/>
          </p:nvPr>
        </p:nvSpPr>
        <p:spPr/>
        <p:txBody>
          <a:bodyPr/>
          <a:lstStyle/>
          <a:p>
            <a:pPr marL="0" lvl="0" indent="0" algn="r" rtl="0">
              <a:spcBef>
                <a:spcPts val="0"/>
              </a:spcBef>
              <a:spcAft>
                <a:spcPts val="0"/>
              </a:spcAft>
              <a:buNone/>
            </a:pPr>
            <a:r>
              <a:rPr lang="en-US"/>
              <a:t>35</a:t>
            </a:r>
          </a:p>
        </p:txBody>
      </p:sp>
      <p:sp>
        <p:nvSpPr>
          <p:cNvPr id="4" name="Text Placeholder 3">
            <a:extLst>
              <a:ext uri="{FF2B5EF4-FFF2-40B4-BE49-F238E27FC236}">
                <a16:creationId xmlns:a16="http://schemas.microsoft.com/office/drawing/2014/main" id="{43AA0FC0-D9C4-48CB-AD53-C84B3CF72E96}"/>
              </a:ext>
            </a:extLst>
          </p:cNvPr>
          <p:cNvSpPr>
            <a:spLocks noGrp="1"/>
          </p:cNvSpPr>
          <p:nvPr>
            <p:ph type="body" idx="1"/>
          </p:nvPr>
        </p:nvSpPr>
        <p:spPr/>
        <p:txBody>
          <a:bodyPr/>
          <a:lstStyle/>
          <a:p>
            <a:endParaRPr lang="en-US"/>
          </a:p>
        </p:txBody>
      </p:sp>
      <p:pic>
        <p:nvPicPr>
          <p:cNvPr id="5" name="Picture 5" descr="Table&#10;&#10;Description automatically generated">
            <a:extLst>
              <a:ext uri="{FF2B5EF4-FFF2-40B4-BE49-F238E27FC236}">
                <a16:creationId xmlns:a16="http://schemas.microsoft.com/office/drawing/2014/main" id="{B8AF510B-7DCB-4420-8950-9F3A0A6DD5FA}"/>
              </a:ext>
            </a:extLst>
          </p:cNvPr>
          <p:cNvPicPr>
            <a:picLocks noChangeAspect="1"/>
          </p:cNvPicPr>
          <p:nvPr/>
        </p:nvPicPr>
        <p:blipFill>
          <a:blip r:embed="rId2"/>
          <a:stretch>
            <a:fillRect/>
          </a:stretch>
        </p:blipFill>
        <p:spPr>
          <a:xfrm>
            <a:off x="197238" y="1381008"/>
            <a:ext cx="11741769" cy="3464079"/>
          </a:xfrm>
          <a:prstGeom prst="rect">
            <a:avLst/>
          </a:prstGeom>
        </p:spPr>
      </p:pic>
    </p:spTree>
    <p:extLst>
      <p:ext uri="{BB962C8B-B14F-4D97-AF65-F5344CB8AC3E}">
        <p14:creationId xmlns:p14="http://schemas.microsoft.com/office/powerpoint/2010/main" val="36519666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EB03E-CD00-44EF-BD4A-64D5958A8F9E}"/>
              </a:ext>
            </a:extLst>
          </p:cNvPr>
          <p:cNvSpPr>
            <a:spLocks noGrp="1"/>
          </p:cNvSpPr>
          <p:nvPr>
            <p:ph type="title"/>
          </p:nvPr>
        </p:nvSpPr>
        <p:spPr>
          <a:xfrm>
            <a:off x="532071" y="582634"/>
            <a:ext cx="10436309" cy="648230"/>
          </a:xfrm>
        </p:spPr>
        <p:txBody>
          <a:bodyPr>
            <a:noAutofit/>
          </a:bodyPr>
          <a:lstStyle/>
          <a:p>
            <a:r>
              <a:rPr lang="en-US"/>
              <a:t>Concept Selection: Pugh Matrix 2</a:t>
            </a:r>
          </a:p>
        </p:txBody>
      </p:sp>
      <p:sp>
        <p:nvSpPr>
          <p:cNvPr id="3" name="Slide Number Placeholder 2">
            <a:extLst>
              <a:ext uri="{FF2B5EF4-FFF2-40B4-BE49-F238E27FC236}">
                <a16:creationId xmlns:a16="http://schemas.microsoft.com/office/drawing/2014/main" id="{F63F5DF5-BAFE-4E3D-8ABF-C071E2AB5A69}"/>
              </a:ext>
            </a:extLst>
          </p:cNvPr>
          <p:cNvSpPr>
            <a:spLocks noGrp="1"/>
          </p:cNvSpPr>
          <p:nvPr>
            <p:ph type="sldNum" idx="12"/>
          </p:nvPr>
        </p:nvSpPr>
        <p:spPr/>
        <p:txBody>
          <a:bodyPr/>
          <a:lstStyle/>
          <a:p>
            <a:pPr marL="0" lvl="0" indent="0" algn="r" rtl="0">
              <a:spcBef>
                <a:spcPts val="0"/>
              </a:spcBef>
              <a:spcAft>
                <a:spcPts val="0"/>
              </a:spcAft>
              <a:buNone/>
            </a:pPr>
            <a:r>
              <a:rPr lang="en-US"/>
              <a:t>36</a:t>
            </a:r>
          </a:p>
        </p:txBody>
      </p:sp>
      <p:sp>
        <p:nvSpPr>
          <p:cNvPr id="4" name="Text Placeholder 3">
            <a:extLst>
              <a:ext uri="{FF2B5EF4-FFF2-40B4-BE49-F238E27FC236}">
                <a16:creationId xmlns:a16="http://schemas.microsoft.com/office/drawing/2014/main" id="{43AA0FC0-D9C4-48CB-AD53-C84B3CF72E96}"/>
              </a:ext>
            </a:extLst>
          </p:cNvPr>
          <p:cNvSpPr>
            <a:spLocks noGrp="1"/>
          </p:cNvSpPr>
          <p:nvPr>
            <p:ph type="body" idx="1"/>
          </p:nvPr>
        </p:nvSpPr>
        <p:spPr/>
        <p:txBody>
          <a:bodyPr/>
          <a:lstStyle/>
          <a:p>
            <a:endParaRPr lang="en-US"/>
          </a:p>
        </p:txBody>
      </p:sp>
      <p:pic>
        <p:nvPicPr>
          <p:cNvPr id="5" name="Picture 5" descr="Table&#10;&#10;Description automatically generated">
            <a:extLst>
              <a:ext uri="{FF2B5EF4-FFF2-40B4-BE49-F238E27FC236}">
                <a16:creationId xmlns:a16="http://schemas.microsoft.com/office/drawing/2014/main" id="{5F28C05F-ED10-4EA3-AB70-692620C04BE3}"/>
              </a:ext>
            </a:extLst>
          </p:cNvPr>
          <p:cNvPicPr>
            <a:picLocks noChangeAspect="1"/>
          </p:cNvPicPr>
          <p:nvPr/>
        </p:nvPicPr>
        <p:blipFill>
          <a:blip r:embed="rId2"/>
          <a:stretch>
            <a:fillRect/>
          </a:stretch>
        </p:blipFill>
        <p:spPr>
          <a:xfrm>
            <a:off x="178356" y="1506822"/>
            <a:ext cx="11879532" cy="4104577"/>
          </a:xfrm>
          <a:prstGeom prst="rect">
            <a:avLst/>
          </a:prstGeom>
        </p:spPr>
      </p:pic>
    </p:spTree>
    <p:extLst>
      <p:ext uri="{BB962C8B-B14F-4D97-AF65-F5344CB8AC3E}">
        <p14:creationId xmlns:p14="http://schemas.microsoft.com/office/powerpoint/2010/main" val="2769461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EB03E-CD00-44EF-BD4A-64D5958A8F9E}"/>
              </a:ext>
            </a:extLst>
          </p:cNvPr>
          <p:cNvSpPr>
            <a:spLocks noGrp="1"/>
          </p:cNvSpPr>
          <p:nvPr>
            <p:ph type="title"/>
          </p:nvPr>
        </p:nvSpPr>
        <p:spPr>
          <a:xfrm>
            <a:off x="369418" y="818864"/>
            <a:ext cx="11198308" cy="648230"/>
          </a:xfrm>
        </p:spPr>
        <p:txBody>
          <a:bodyPr>
            <a:noAutofit/>
          </a:bodyPr>
          <a:lstStyle/>
          <a:p>
            <a:r>
              <a:rPr lang="en-US"/>
              <a:t>Concept Selection: AHP Criteria Comparison</a:t>
            </a:r>
          </a:p>
        </p:txBody>
      </p:sp>
      <p:sp>
        <p:nvSpPr>
          <p:cNvPr id="3" name="Slide Number Placeholder 2">
            <a:extLst>
              <a:ext uri="{FF2B5EF4-FFF2-40B4-BE49-F238E27FC236}">
                <a16:creationId xmlns:a16="http://schemas.microsoft.com/office/drawing/2014/main" id="{F63F5DF5-BAFE-4E3D-8ABF-C071E2AB5A69}"/>
              </a:ext>
            </a:extLst>
          </p:cNvPr>
          <p:cNvSpPr>
            <a:spLocks noGrp="1"/>
          </p:cNvSpPr>
          <p:nvPr>
            <p:ph type="sldNum" idx="12"/>
          </p:nvPr>
        </p:nvSpPr>
        <p:spPr/>
        <p:txBody>
          <a:bodyPr/>
          <a:lstStyle/>
          <a:p>
            <a:pPr marL="0" lvl="0" indent="0" algn="r" rtl="0">
              <a:spcBef>
                <a:spcPts val="0"/>
              </a:spcBef>
              <a:spcAft>
                <a:spcPts val="0"/>
              </a:spcAft>
              <a:buNone/>
            </a:pPr>
            <a:r>
              <a:rPr lang="en-US"/>
              <a:t>37</a:t>
            </a:r>
          </a:p>
        </p:txBody>
      </p:sp>
      <p:sp>
        <p:nvSpPr>
          <p:cNvPr id="4" name="Text Placeholder 3">
            <a:extLst>
              <a:ext uri="{FF2B5EF4-FFF2-40B4-BE49-F238E27FC236}">
                <a16:creationId xmlns:a16="http://schemas.microsoft.com/office/drawing/2014/main" id="{43AA0FC0-D9C4-48CB-AD53-C84B3CF72E96}"/>
              </a:ext>
            </a:extLst>
          </p:cNvPr>
          <p:cNvSpPr>
            <a:spLocks noGrp="1"/>
          </p:cNvSpPr>
          <p:nvPr>
            <p:ph type="body" idx="1"/>
          </p:nvPr>
        </p:nvSpPr>
        <p:spPr/>
        <p:txBody>
          <a:bodyPr/>
          <a:lstStyle/>
          <a:p>
            <a:endParaRPr lang="en-US"/>
          </a:p>
        </p:txBody>
      </p:sp>
      <p:pic>
        <p:nvPicPr>
          <p:cNvPr id="5" name="Picture 5" descr="Table&#10;&#10;Description automatically generated">
            <a:extLst>
              <a:ext uri="{FF2B5EF4-FFF2-40B4-BE49-F238E27FC236}">
                <a16:creationId xmlns:a16="http://schemas.microsoft.com/office/drawing/2014/main" id="{6F191F3F-D698-4FEC-BAE8-69DC65FE3F77}"/>
              </a:ext>
            </a:extLst>
          </p:cNvPr>
          <p:cNvPicPr>
            <a:picLocks noChangeAspect="1"/>
          </p:cNvPicPr>
          <p:nvPr/>
        </p:nvPicPr>
        <p:blipFill>
          <a:blip r:embed="rId2"/>
          <a:stretch>
            <a:fillRect/>
          </a:stretch>
        </p:blipFill>
        <p:spPr>
          <a:xfrm>
            <a:off x="238473" y="2085510"/>
            <a:ext cx="11724345" cy="1878515"/>
          </a:xfrm>
          <a:prstGeom prst="rect">
            <a:avLst/>
          </a:prstGeom>
        </p:spPr>
      </p:pic>
    </p:spTree>
    <p:extLst>
      <p:ext uri="{BB962C8B-B14F-4D97-AF65-F5344CB8AC3E}">
        <p14:creationId xmlns:p14="http://schemas.microsoft.com/office/powerpoint/2010/main" val="36136965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EB03E-CD00-44EF-BD4A-64D5958A8F9E}"/>
              </a:ext>
            </a:extLst>
          </p:cNvPr>
          <p:cNvSpPr>
            <a:spLocks noGrp="1"/>
          </p:cNvSpPr>
          <p:nvPr>
            <p:ph type="title"/>
          </p:nvPr>
        </p:nvSpPr>
        <p:spPr>
          <a:xfrm>
            <a:off x="369415" y="807661"/>
            <a:ext cx="11198308" cy="648230"/>
          </a:xfrm>
        </p:spPr>
        <p:txBody>
          <a:bodyPr>
            <a:noAutofit/>
          </a:bodyPr>
          <a:lstStyle/>
          <a:p>
            <a:r>
              <a:rPr lang="en-US"/>
              <a:t>Concept Selection: AHP Normalized Criteria Comparison </a:t>
            </a:r>
          </a:p>
        </p:txBody>
      </p:sp>
      <p:sp>
        <p:nvSpPr>
          <p:cNvPr id="3" name="Slide Number Placeholder 2">
            <a:extLst>
              <a:ext uri="{FF2B5EF4-FFF2-40B4-BE49-F238E27FC236}">
                <a16:creationId xmlns:a16="http://schemas.microsoft.com/office/drawing/2014/main" id="{F63F5DF5-BAFE-4E3D-8ABF-C071E2AB5A69}"/>
              </a:ext>
            </a:extLst>
          </p:cNvPr>
          <p:cNvSpPr>
            <a:spLocks noGrp="1"/>
          </p:cNvSpPr>
          <p:nvPr>
            <p:ph type="sldNum" idx="12"/>
          </p:nvPr>
        </p:nvSpPr>
        <p:spPr/>
        <p:txBody>
          <a:bodyPr/>
          <a:lstStyle/>
          <a:p>
            <a:pPr marL="0" lvl="0" indent="0" algn="r" rtl="0">
              <a:spcBef>
                <a:spcPts val="0"/>
              </a:spcBef>
              <a:spcAft>
                <a:spcPts val="0"/>
              </a:spcAft>
              <a:buNone/>
            </a:pPr>
            <a:r>
              <a:rPr lang="en-US"/>
              <a:t>38</a:t>
            </a:r>
          </a:p>
        </p:txBody>
      </p:sp>
      <p:sp>
        <p:nvSpPr>
          <p:cNvPr id="4" name="Text Placeholder 3">
            <a:extLst>
              <a:ext uri="{FF2B5EF4-FFF2-40B4-BE49-F238E27FC236}">
                <a16:creationId xmlns:a16="http://schemas.microsoft.com/office/drawing/2014/main" id="{43AA0FC0-D9C4-48CB-AD53-C84B3CF72E96}"/>
              </a:ext>
            </a:extLst>
          </p:cNvPr>
          <p:cNvSpPr>
            <a:spLocks noGrp="1"/>
          </p:cNvSpPr>
          <p:nvPr>
            <p:ph type="body" idx="1"/>
          </p:nvPr>
        </p:nvSpPr>
        <p:spPr/>
        <p:txBody>
          <a:bodyPr/>
          <a:lstStyle/>
          <a:p>
            <a:endParaRPr lang="en-US"/>
          </a:p>
        </p:txBody>
      </p:sp>
      <p:pic>
        <p:nvPicPr>
          <p:cNvPr id="5" name="Picture 5" descr="Table&#10;&#10;Description automatically generated">
            <a:extLst>
              <a:ext uri="{FF2B5EF4-FFF2-40B4-BE49-F238E27FC236}">
                <a16:creationId xmlns:a16="http://schemas.microsoft.com/office/drawing/2014/main" id="{210955D1-4EFC-48A0-BD06-4E0953D2E361}"/>
              </a:ext>
            </a:extLst>
          </p:cNvPr>
          <p:cNvPicPr>
            <a:picLocks noChangeAspect="1"/>
          </p:cNvPicPr>
          <p:nvPr/>
        </p:nvPicPr>
        <p:blipFill>
          <a:blip r:embed="rId2"/>
          <a:stretch>
            <a:fillRect/>
          </a:stretch>
        </p:blipFill>
        <p:spPr>
          <a:xfrm>
            <a:off x="113138" y="2518433"/>
            <a:ext cx="12030771" cy="1821133"/>
          </a:xfrm>
          <a:prstGeom prst="rect">
            <a:avLst/>
          </a:prstGeom>
        </p:spPr>
      </p:pic>
    </p:spTree>
    <p:extLst>
      <p:ext uri="{BB962C8B-B14F-4D97-AF65-F5344CB8AC3E}">
        <p14:creationId xmlns:p14="http://schemas.microsoft.com/office/powerpoint/2010/main" val="5751476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EB03E-CD00-44EF-BD4A-64D5958A8F9E}"/>
              </a:ext>
            </a:extLst>
          </p:cNvPr>
          <p:cNvSpPr>
            <a:spLocks noGrp="1"/>
          </p:cNvSpPr>
          <p:nvPr>
            <p:ph type="title"/>
          </p:nvPr>
        </p:nvSpPr>
        <p:spPr>
          <a:xfrm>
            <a:off x="376909" y="513454"/>
            <a:ext cx="11198308" cy="648230"/>
          </a:xfrm>
        </p:spPr>
        <p:txBody>
          <a:bodyPr>
            <a:noAutofit/>
          </a:bodyPr>
          <a:lstStyle/>
          <a:p>
            <a:r>
              <a:rPr lang="en-US"/>
              <a:t>Concept Selection: AHP Final Validation </a:t>
            </a:r>
          </a:p>
        </p:txBody>
      </p:sp>
      <p:sp>
        <p:nvSpPr>
          <p:cNvPr id="3" name="Slide Number Placeholder 2">
            <a:extLst>
              <a:ext uri="{FF2B5EF4-FFF2-40B4-BE49-F238E27FC236}">
                <a16:creationId xmlns:a16="http://schemas.microsoft.com/office/drawing/2014/main" id="{F63F5DF5-BAFE-4E3D-8ABF-C071E2AB5A69}"/>
              </a:ext>
            </a:extLst>
          </p:cNvPr>
          <p:cNvSpPr>
            <a:spLocks noGrp="1"/>
          </p:cNvSpPr>
          <p:nvPr>
            <p:ph type="sldNum" idx="12"/>
          </p:nvPr>
        </p:nvSpPr>
        <p:spPr/>
        <p:txBody>
          <a:bodyPr/>
          <a:lstStyle/>
          <a:p>
            <a:pPr marL="0" lvl="0" indent="0" algn="r" rtl="0">
              <a:spcBef>
                <a:spcPts val="0"/>
              </a:spcBef>
              <a:spcAft>
                <a:spcPts val="0"/>
              </a:spcAft>
              <a:buNone/>
            </a:pPr>
            <a:r>
              <a:rPr lang="en-US"/>
              <a:t>39</a:t>
            </a:r>
          </a:p>
        </p:txBody>
      </p:sp>
      <p:sp>
        <p:nvSpPr>
          <p:cNvPr id="4" name="Text Placeholder 3">
            <a:extLst>
              <a:ext uri="{FF2B5EF4-FFF2-40B4-BE49-F238E27FC236}">
                <a16:creationId xmlns:a16="http://schemas.microsoft.com/office/drawing/2014/main" id="{43AA0FC0-D9C4-48CB-AD53-C84B3CF72E96}"/>
              </a:ext>
            </a:extLst>
          </p:cNvPr>
          <p:cNvSpPr>
            <a:spLocks noGrp="1"/>
          </p:cNvSpPr>
          <p:nvPr>
            <p:ph type="body" idx="1"/>
          </p:nvPr>
        </p:nvSpPr>
        <p:spPr/>
        <p:txBody>
          <a:bodyPr/>
          <a:lstStyle/>
          <a:p>
            <a:endParaRPr lang="en-US"/>
          </a:p>
        </p:txBody>
      </p:sp>
      <p:pic>
        <p:nvPicPr>
          <p:cNvPr id="5" name="Picture 5" descr="Table&#10;&#10;Description automatically generated">
            <a:extLst>
              <a:ext uri="{FF2B5EF4-FFF2-40B4-BE49-F238E27FC236}">
                <a16:creationId xmlns:a16="http://schemas.microsoft.com/office/drawing/2014/main" id="{3E0616A7-A3A2-485B-B882-5D5A21DDF225}"/>
              </a:ext>
            </a:extLst>
          </p:cNvPr>
          <p:cNvPicPr>
            <a:picLocks noChangeAspect="1"/>
          </p:cNvPicPr>
          <p:nvPr/>
        </p:nvPicPr>
        <p:blipFill>
          <a:blip r:embed="rId2"/>
          <a:stretch>
            <a:fillRect/>
          </a:stretch>
        </p:blipFill>
        <p:spPr>
          <a:xfrm>
            <a:off x="1358590" y="1680000"/>
            <a:ext cx="9000892" cy="3126290"/>
          </a:xfrm>
          <a:prstGeom prst="rect">
            <a:avLst/>
          </a:prstGeom>
        </p:spPr>
      </p:pic>
    </p:spTree>
    <p:extLst>
      <p:ext uri="{BB962C8B-B14F-4D97-AF65-F5344CB8AC3E}">
        <p14:creationId xmlns:p14="http://schemas.microsoft.com/office/powerpoint/2010/main" val="248651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
          <p:cNvSpPr txBox="1">
            <a:spLocks noGrp="1"/>
          </p:cNvSpPr>
          <p:nvPr>
            <p:ph type="title"/>
          </p:nvPr>
        </p:nvSpPr>
        <p:spPr>
          <a:xfrm>
            <a:off x="831850" y="689826"/>
            <a:ext cx="10515600" cy="1006200"/>
          </a:xfrm>
          <a:prstGeom prst="rect">
            <a:avLst/>
          </a:prstGeom>
          <a:noFill/>
          <a:ln>
            <a:noFill/>
          </a:ln>
        </p:spPr>
        <p:txBody>
          <a:bodyPr spcFirstLastPara="1" wrap="square" lIns="91425" tIns="45700" rIns="91425" bIns="45700" anchor="b" anchorCtr="0">
            <a:normAutofit/>
          </a:bodyPr>
          <a:lstStyle/>
          <a:p>
            <a:r>
              <a:rPr lang="en-US" sz="5000"/>
              <a:t>Motivation</a:t>
            </a:r>
          </a:p>
        </p:txBody>
      </p:sp>
      <p:sp>
        <p:nvSpPr>
          <p:cNvPr id="219" name="Google Shape;219;p4"/>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5</a:t>
            </a:r>
            <a:endParaRPr/>
          </a:p>
        </p:txBody>
      </p:sp>
      <p:sp>
        <p:nvSpPr>
          <p:cNvPr id="3" name="TextBox 2"/>
          <p:cNvSpPr txBox="1"/>
          <p:nvPr/>
        </p:nvSpPr>
        <p:spPr>
          <a:xfrm>
            <a:off x="1358700" y="1880865"/>
            <a:ext cx="10230947" cy="5970865"/>
          </a:xfrm>
          <a:prstGeom prst="rect">
            <a:avLst/>
          </a:prstGeom>
          <a:noFill/>
        </p:spPr>
        <p:txBody>
          <a:bodyPr wrap="square" lIns="91440" tIns="45720" rIns="91440" bIns="45720" rtlCol="0" anchor="t">
            <a:spAutoFit/>
          </a:bodyPr>
          <a:lstStyle/>
          <a:p>
            <a:endParaRPr lang="en-US"/>
          </a:p>
          <a:p>
            <a:r>
              <a:rPr lang="en-US" sz="2400" dirty="0"/>
              <a:t>Internal combustion engines will be prevalent for the foreseeable future</a:t>
            </a:r>
          </a:p>
          <a:p>
            <a:endParaRPr lang="en-US" sz="2400"/>
          </a:p>
          <a:p>
            <a:r>
              <a:rPr lang="en-US" sz="2400" dirty="0"/>
              <a:t>Modernize </a:t>
            </a:r>
            <a:r>
              <a:rPr lang="en-US" sz="2400" dirty="0" err="1"/>
              <a:t>Mathworks</a:t>
            </a:r>
            <a:r>
              <a:rPr lang="en-US" sz="2400" dirty="0"/>
              <a:t>' engine control unit for Powertrain </a:t>
            </a:r>
            <a:r>
              <a:rPr lang="en-US" sz="2400" dirty="0" err="1"/>
              <a:t>Blockset</a:t>
            </a:r>
            <a:r>
              <a:rPr lang="en-US" sz="2400" dirty="0"/>
              <a:t> engine simulation with multi-input/multi-output controller</a:t>
            </a:r>
          </a:p>
          <a:p>
            <a:endParaRPr lang="en-US" sz="2400"/>
          </a:p>
          <a:p>
            <a:r>
              <a:rPr lang="en-US" sz="2400" dirty="0"/>
              <a:t>Improve torque-tracking in engine dynamometer simulation</a:t>
            </a:r>
          </a:p>
          <a:p>
            <a:endParaRPr lang="en-US"/>
          </a:p>
          <a:p>
            <a:endParaRPr lang="en-US"/>
          </a:p>
          <a:p>
            <a:br>
              <a:rPr lang="en-US" dirty="0"/>
            </a:br>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sp>
        <p:nvSpPr>
          <p:cNvPr id="2" name="Google Shape;205;p3">
            <a:extLst>
              <a:ext uri="{FF2B5EF4-FFF2-40B4-BE49-F238E27FC236}">
                <a16:creationId xmlns:a16="http://schemas.microsoft.com/office/drawing/2014/main" id="{7682E63D-054D-4900-82F6-C142094246A4}"/>
              </a:ext>
            </a:extLst>
          </p:cNvPr>
          <p:cNvSpPr txBox="1">
            <a:spLocks/>
          </p:cNvSpPr>
          <p:nvPr/>
        </p:nvSpPr>
        <p:spPr>
          <a:xfrm>
            <a:off x="10375075" y="5589497"/>
            <a:ext cx="1828800" cy="31089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pPr>
            <a:r>
              <a:rPr lang="en-US"/>
              <a:t>Patrick Marlatt</a:t>
            </a:r>
          </a:p>
          <a:p>
            <a:endParaRPr lang="en-US"/>
          </a:p>
        </p:txBody>
      </p:sp>
      <p:pic>
        <p:nvPicPr>
          <p:cNvPr id="4" name="Graphic 4" descr="Steering Wheel">
            <a:extLst>
              <a:ext uri="{FF2B5EF4-FFF2-40B4-BE49-F238E27FC236}">
                <a16:creationId xmlns:a16="http://schemas.microsoft.com/office/drawing/2014/main" id="{EF0286FF-C228-4333-A556-CC904DC145E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9511" y="2035532"/>
            <a:ext cx="533401" cy="533401"/>
          </a:xfrm>
          <a:prstGeom prst="rect">
            <a:avLst/>
          </a:prstGeom>
        </p:spPr>
      </p:pic>
      <p:pic>
        <p:nvPicPr>
          <p:cNvPr id="5" name="Graphic 5" descr="Car Mechanic">
            <a:extLst>
              <a:ext uri="{FF2B5EF4-FFF2-40B4-BE49-F238E27FC236}">
                <a16:creationId xmlns:a16="http://schemas.microsoft.com/office/drawing/2014/main" id="{E4F46C02-E1CD-48BA-BE7F-9C935BD6F4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9510" y="2898510"/>
            <a:ext cx="533401" cy="533401"/>
          </a:xfrm>
          <a:prstGeom prst="rect">
            <a:avLst/>
          </a:prstGeom>
        </p:spPr>
      </p:pic>
      <p:pic>
        <p:nvPicPr>
          <p:cNvPr id="6" name="Picture 6" descr="Icon&#10;&#10;Description automatically generated">
            <a:extLst>
              <a:ext uri="{FF2B5EF4-FFF2-40B4-BE49-F238E27FC236}">
                <a16:creationId xmlns:a16="http://schemas.microsoft.com/office/drawing/2014/main" id="{399B680B-C42B-481B-9CB1-5902DCC62597}"/>
              </a:ext>
            </a:extLst>
          </p:cNvPr>
          <p:cNvPicPr>
            <a:picLocks noChangeAspect="1"/>
          </p:cNvPicPr>
          <p:nvPr/>
        </p:nvPicPr>
        <p:blipFill>
          <a:blip r:embed="rId7"/>
          <a:stretch>
            <a:fillRect/>
          </a:stretch>
        </p:blipFill>
        <p:spPr>
          <a:xfrm>
            <a:off x="830370" y="3869058"/>
            <a:ext cx="525237" cy="538844"/>
          </a:xfrm>
          <a:prstGeom prst="rect">
            <a:avLst/>
          </a:prstGeom>
        </p:spPr>
      </p:pic>
    </p:spTree>
    <p:extLst>
      <p:ext uri="{BB962C8B-B14F-4D97-AF65-F5344CB8AC3E}">
        <p14:creationId xmlns:p14="http://schemas.microsoft.com/office/powerpoint/2010/main" val="27440237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7" name="Picture 7" descr="Diagram, schematic&#10;&#10;Description automatically generated">
            <a:extLst>
              <a:ext uri="{FF2B5EF4-FFF2-40B4-BE49-F238E27FC236}">
                <a16:creationId xmlns:a16="http://schemas.microsoft.com/office/drawing/2014/main" id="{1151E279-363E-4AAB-A9F6-87BB2584E1D4}"/>
              </a:ext>
            </a:extLst>
          </p:cNvPr>
          <p:cNvPicPr>
            <a:picLocks noChangeAspect="1"/>
          </p:cNvPicPr>
          <p:nvPr/>
        </p:nvPicPr>
        <p:blipFill>
          <a:blip r:embed="rId3"/>
          <a:stretch>
            <a:fillRect/>
          </a:stretch>
        </p:blipFill>
        <p:spPr>
          <a:xfrm>
            <a:off x="10062882" y="1934696"/>
            <a:ext cx="1559858" cy="2907926"/>
          </a:xfrm>
          <a:prstGeom prst="rect">
            <a:avLst/>
          </a:prstGeom>
        </p:spPr>
      </p:pic>
      <p:pic>
        <p:nvPicPr>
          <p:cNvPr id="2" name="Picture 6" descr="Chart, line chart&#10;&#10;Description automatically generated">
            <a:extLst>
              <a:ext uri="{FF2B5EF4-FFF2-40B4-BE49-F238E27FC236}">
                <a16:creationId xmlns:a16="http://schemas.microsoft.com/office/drawing/2014/main" id="{3DB081DD-5B14-4463-A146-A884C2DA543D}"/>
              </a:ext>
            </a:extLst>
          </p:cNvPr>
          <p:cNvPicPr>
            <a:picLocks noChangeAspect="1"/>
          </p:cNvPicPr>
          <p:nvPr/>
        </p:nvPicPr>
        <p:blipFill rotWithShape="1">
          <a:blip r:embed="rId4"/>
          <a:srcRect r="59804" b="1408"/>
          <a:stretch/>
        </p:blipFill>
        <p:spPr>
          <a:xfrm>
            <a:off x="188259" y="1475858"/>
            <a:ext cx="9350209" cy="3529799"/>
          </a:xfrm>
          <a:prstGeom prst="rect">
            <a:avLst/>
          </a:prstGeom>
        </p:spPr>
      </p:pic>
      <p:sp>
        <p:nvSpPr>
          <p:cNvPr id="307" name="Google Shape;307;p6"/>
          <p:cNvSpPr txBox="1">
            <a:spLocks noGrp="1"/>
          </p:cNvSpPr>
          <p:nvPr>
            <p:ph type="title"/>
          </p:nvPr>
        </p:nvSpPr>
        <p:spPr>
          <a:xfrm>
            <a:off x="427657" y="14320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B7B09C"/>
              </a:buClr>
              <a:buSzPts val="4400"/>
              <a:buFont typeface="Arial"/>
              <a:buNone/>
            </a:pPr>
            <a:r>
              <a:rPr lang="en-US"/>
              <a:t>Dynamometer Torque Response</a:t>
            </a:r>
          </a:p>
        </p:txBody>
      </p:sp>
      <p:sp>
        <p:nvSpPr>
          <p:cNvPr id="308" name="Google Shape;308;p6"/>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40</a:t>
            </a:r>
            <a:endParaRPr/>
          </a:p>
        </p:txBody>
      </p:sp>
      <p:sp>
        <p:nvSpPr>
          <p:cNvPr id="10" name="Google Shape;344;g9cf8202d31_9_53">
            <a:extLst>
              <a:ext uri="{FF2B5EF4-FFF2-40B4-BE49-F238E27FC236}">
                <a16:creationId xmlns:a16="http://schemas.microsoft.com/office/drawing/2014/main" id="{4E2A95E0-98CA-46AF-AF4B-93C939C0DBB3}"/>
              </a:ext>
            </a:extLst>
          </p:cNvPr>
          <p:cNvSpPr/>
          <p:nvPr/>
        </p:nvSpPr>
        <p:spPr>
          <a:xfrm>
            <a:off x="7592043" y="4020666"/>
            <a:ext cx="538959" cy="616252"/>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 name="Google Shape;345;g9cf8202d31_9_53">
            <a:extLst>
              <a:ext uri="{FF2B5EF4-FFF2-40B4-BE49-F238E27FC236}">
                <a16:creationId xmlns:a16="http://schemas.microsoft.com/office/drawing/2014/main" id="{9E02E9E3-4DCF-424C-97D5-8A38830B746B}"/>
              </a:ext>
            </a:extLst>
          </p:cNvPr>
          <p:cNvCxnSpPr/>
          <p:nvPr/>
        </p:nvCxnSpPr>
        <p:spPr>
          <a:xfrm flipV="1">
            <a:off x="8057324" y="3339828"/>
            <a:ext cx="2221824" cy="761708"/>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132593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09874-227B-40C0-814C-F0158CB00775}"/>
              </a:ext>
            </a:extLst>
          </p:cNvPr>
          <p:cNvSpPr>
            <a:spLocks noGrp="1"/>
          </p:cNvSpPr>
          <p:nvPr>
            <p:ph type="title"/>
          </p:nvPr>
        </p:nvSpPr>
        <p:spPr>
          <a:xfrm>
            <a:off x="838200" y="659231"/>
            <a:ext cx="10515600" cy="1325563"/>
          </a:xfrm>
        </p:spPr>
        <p:txBody>
          <a:bodyPr>
            <a:normAutofit/>
          </a:bodyPr>
          <a:lstStyle/>
          <a:p>
            <a:r>
              <a:rPr lang="en-US" sz="5000"/>
              <a:t>MPC Plant Visualization</a:t>
            </a:r>
          </a:p>
        </p:txBody>
      </p:sp>
      <p:sp>
        <p:nvSpPr>
          <p:cNvPr id="4" name="Slide Number Placeholder 3">
            <a:extLst>
              <a:ext uri="{FF2B5EF4-FFF2-40B4-BE49-F238E27FC236}">
                <a16:creationId xmlns:a16="http://schemas.microsoft.com/office/drawing/2014/main" id="{47717734-B2C2-4D2E-B4E1-A4CE44D18292}"/>
              </a:ext>
            </a:extLst>
          </p:cNvPr>
          <p:cNvSpPr>
            <a:spLocks noGrp="1"/>
          </p:cNvSpPr>
          <p:nvPr>
            <p:ph type="sldNum" idx="12"/>
          </p:nvPr>
        </p:nvSpPr>
        <p:spPr/>
        <p:txBody>
          <a:bodyPr/>
          <a:lstStyle/>
          <a:p>
            <a:pPr marL="0" lvl="0" indent="0" algn="r" rtl="0">
              <a:spcBef>
                <a:spcPts val="0"/>
              </a:spcBef>
              <a:spcAft>
                <a:spcPts val="0"/>
              </a:spcAft>
              <a:buNone/>
            </a:pPr>
            <a:r>
              <a:rPr lang="en-US"/>
              <a:t>23</a:t>
            </a:r>
          </a:p>
        </p:txBody>
      </p:sp>
      <p:sp>
        <p:nvSpPr>
          <p:cNvPr id="8" name="TextBox 7">
            <a:extLst>
              <a:ext uri="{FF2B5EF4-FFF2-40B4-BE49-F238E27FC236}">
                <a16:creationId xmlns:a16="http://schemas.microsoft.com/office/drawing/2014/main" id="{6BF9B6A2-3151-4849-B002-F6E9BF67AF90}"/>
              </a:ext>
            </a:extLst>
          </p:cNvPr>
          <p:cNvSpPr txBox="1"/>
          <p:nvPr/>
        </p:nvSpPr>
        <p:spPr>
          <a:xfrm>
            <a:off x="8728242" y="1963821"/>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u="sng"/>
              <a:t>Our Variables</a:t>
            </a:r>
          </a:p>
        </p:txBody>
      </p:sp>
      <p:sp>
        <p:nvSpPr>
          <p:cNvPr id="10" name="Google Shape;205;p3">
            <a:extLst>
              <a:ext uri="{FF2B5EF4-FFF2-40B4-BE49-F238E27FC236}">
                <a16:creationId xmlns:a16="http://schemas.microsoft.com/office/drawing/2014/main" id="{C8643780-8D13-4450-95AA-2B8ACDB66FB1}"/>
              </a:ext>
            </a:extLst>
          </p:cNvPr>
          <p:cNvSpPr txBox="1">
            <a:spLocks/>
          </p:cNvSpPr>
          <p:nvPr/>
        </p:nvSpPr>
        <p:spPr>
          <a:xfrm>
            <a:off x="10375075" y="5568903"/>
            <a:ext cx="1828800" cy="31089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Jonathan Wozny</a:t>
            </a:r>
          </a:p>
        </p:txBody>
      </p:sp>
      <p:pic>
        <p:nvPicPr>
          <p:cNvPr id="5" name="Picture 11">
            <a:extLst>
              <a:ext uri="{FF2B5EF4-FFF2-40B4-BE49-F238E27FC236}">
                <a16:creationId xmlns:a16="http://schemas.microsoft.com/office/drawing/2014/main" id="{91140AA1-B4F6-489F-B63C-2D7CD864D38A}"/>
              </a:ext>
            </a:extLst>
          </p:cNvPr>
          <p:cNvPicPr>
            <a:picLocks noChangeAspect="1"/>
          </p:cNvPicPr>
          <p:nvPr/>
        </p:nvPicPr>
        <p:blipFill>
          <a:blip r:embed="rId3"/>
          <a:stretch>
            <a:fillRect/>
          </a:stretch>
        </p:blipFill>
        <p:spPr>
          <a:xfrm>
            <a:off x="834190" y="1592343"/>
            <a:ext cx="10924671" cy="4074365"/>
          </a:xfrm>
          <a:prstGeom prst="rect">
            <a:avLst/>
          </a:prstGeom>
        </p:spPr>
      </p:pic>
    </p:spTree>
    <p:extLst>
      <p:ext uri="{BB962C8B-B14F-4D97-AF65-F5344CB8AC3E}">
        <p14:creationId xmlns:p14="http://schemas.microsoft.com/office/powerpoint/2010/main" val="9037314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
          <p:cNvSpPr txBox="1">
            <a:spLocks noGrp="1"/>
          </p:cNvSpPr>
          <p:nvPr>
            <p:ph type="title"/>
          </p:nvPr>
        </p:nvSpPr>
        <p:spPr>
          <a:xfrm>
            <a:off x="831850" y="689826"/>
            <a:ext cx="10515600" cy="1006200"/>
          </a:xfrm>
          <a:prstGeom prst="rect">
            <a:avLst/>
          </a:prstGeom>
          <a:noFill/>
          <a:ln>
            <a:noFill/>
          </a:ln>
        </p:spPr>
        <p:txBody>
          <a:bodyPr spcFirstLastPara="1" wrap="square" lIns="91425" tIns="45700" rIns="91425" bIns="45700" anchor="b" anchorCtr="0">
            <a:normAutofit/>
          </a:bodyPr>
          <a:lstStyle/>
          <a:p>
            <a:r>
              <a:rPr lang="en-US" sz="5000"/>
              <a:t>Motivation</a:t>
            </a:r>
          </a:p>
        </p:txBody>
      </p:sp>
      <p:sp>
        <p:nvSpPr>
          <p:cNvPr id="219" name="Google Shape;219;p4"/>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5</a:t>
            </a:r>
            <a:endParaRPr/>
          </a:p>
        </p:txBody>
      </p:sp>
      <p:sp>
        <p:nvSpPr>
          <p:cNvPr id="3" name="TextBox 2"/>
          <p:cNvSpPr txBox="1"/>
          <p:nvPr/>
        </p:nvSpPr>
        <p:spPr>
          <a:xfrm>
            <a:off x="1225016" y="1620181"/>
            <a:ext cx="10230947" cy="4124206"/>
          </a:xfrm>
          <a:prstGeom prst="rect">
            <a:avLst/>
          </a:prstGeom>
          <a:noFill/>
        </p:spPr>
        <p:txBody>
          <a:bodyPr wrap="square" lIns="91440" tIns="45720" rIns="91440" bIns="45720" rtlCol="0" anchor="t">
            <a:spAutoFit/>
          </a:bodyPr>
          <a:lstStyle/>
          <a:p>
            <a:endParaRPr lang="en-US"/>
          </a:p>
          <a:p>
            <a:endParaRPr lang="en-US" sz="2400"/>
          </a:p>
          <a:p>
            <a:endParaRPr lang="en-US"/>
          </a:p>
          <a:p>
            <a:endParaRPr lang="en-US"/>
          </a:p>
          <a:p>
            <a:br>
              <a:rPr lang="en-US"/>
            </a:br>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sp>
        <p:nvSpPr>
          <p:cNvPr id="2" name="Google Shape;205;p3">
            <a:extLst>
              <a:ext uri="{FF2B5EF4-FFF2-40B4-BE49-F238E27FC236}">
                <a16:creationId xmlns:a16="http://schemas.microsoft.com/office/drawing/2014/main" id="{7682E63D-054D-4900-82F6-C142094246A4}"/>
              </a:ext>
            </a:extLst>
          </p:cNvPr>
          <p:cNvSpPr txBox="1">
            <a:spLocks/>
          </p:cNvSpPr>
          <p:nvPr/>
        </p:nvSpPr>
        <p:spPr>
          <a:xfrm>
            <a:off x="10375075" y="5568903"/>
            <a:ext cx="1828800" cy="31089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Jonathan Wozny</a:t>
            </a:r>
          </a:p>
        </p:txBody>
      </p:sp>
    </p:spTree>
    <p:extLst>
      <p:ext uri="{BB962C8B-B14F-4D97-AF65-F5344CB8AC3E}">
        <p14:creationId xmlns:p14="http://schemas.microsoft.com/office/powerpoint/2010/main" val="3062439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
          <p:cNvSpPr txBox="1">
            <a:spLocks noGrp="1"/>
          </p:cNvSpPr>
          <p:nvPr>
            <p:ph type="title"/>
          </p:nvPr>
        </p:nvSpPr>
        <p:spPr>
          <a:xfrm>
            <a:off x="831850" y="569906"/>
            <a:ext cx="10515600" cy="1006200"/>
          </a:xfrm>
          <a:prstGeom prst="rect">
            <a:avLst/>
          </a:prstGeom>
          <a:noFill/>
          <a:ln>
            <a:noFill/>
          </a:ln>
        </p:spPr>
        <p:txBody>
          <a:bodyPr spcFirstLastPara="1" wrap="square" lIns="91425" tIns="45700" rIns="91425" bIns="45700" anchor="b" anchorCtr="0">
            <a:normAutofit/>
          </a:bodyPr>
          <a:lstStyle/>
          <a:p>
            <a:r>
              <a:rPr lang="en-US" sz="5000"/>
              <a:t>Recap: Model</a:t>
            </a:r>
            <a:endParaRPr sz="5000"/>
          </a:p>
        </p:txBody>
      </p:sp>
      <p:sp>
        <p:nvSpPr>
          <p:cNvPr id="219" name="Google Shape;219;p4"/>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6</a:t>
            </a:r>
          </a:p>
        </p:txBody>
      </p:sp>
      <p:sp>
        <p:nvSpPr>
          <p:cNvPr id="2" name="Google Shape;205;p3">
            <a:extLst>
              <a:ext uri="{FF2B5EF4-FFF2-40B4-BE49-F238E27FC236}">
                <a16:creationId xmlns:a16="http://schemas.microsoft.com/office/drawing/2014/main" id="{7682E63D-054D-4900-82F6-C142094246A4}"/>
              </a:ext>
            </a:extLst>
          </p:cNvPr>
          <p:cNvSpPr txBox="1">
            <a:spLocks/>
          </p:cNvSpPr>
          <p:nvPr/>
        </p:nvSpPr>
        <p:spPr>
          <a:xfrm>
            <a:off x="10375075" y="5589496"/>
            <a:ext cx="1828800" cy="31089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pPr>
            <a:r>
              <a:rPr lang="en-US"/>
              <a:t>Patrick Marlatt</a:t>
            </a:r>
          </a:p>
          <a:p>
            <a:endParaRPr lang="en-US"/>
          </a:p>
        </p:txBody>
      </p:sp>
      <p:pic>
        <p:nvPicPr>
          <p:cNvPr id="6" name="Picture 6" descr="Diagram&#10;&#10;Description automatically generated">
            <a:extLst>
              <a:ext uri="{FF2B5EF4-FFF2-40B4-BE49-F238E27FC236}">
                <a16:creationId xmlns:a16="http://schemas.microsoft.com/office/drawing/2014/main" id="{0E6995F6-AFD4-4087-8BEE-E747CF99E3BF}"/>
              </a:ext>
            </a:extLst>
          </p:cNvPr>
          <p:cNvPicPr>
            <a:picLocks noChangeAspect="1"/>
          </p:cNvPicPr>
          <p:nvPr/>
        </p:nvPicPr>
        <p:blipFill rotWithShape="1">
          <a:blip r:embed="rId3"/>
          <a:srcRect r="-307" b="9290"/>
          <a:stretch/>
        </p:blipFill>
        <p:spPr>
          <a:xfrm>
            <a:off x="2048765" y="1682717"/>
            <a:ext cx="7640765" cy="3885432"/>
          </a:xfrm>
          <a:prstGeom prst="rect">
            <a:avLst/>
          </a:prstGeom>
        </p:spPr>
      </p:pic>
    </p:spTree>
    <p:extLst>
      <p:ext uri="{BB962C8B-B14F-4D97-AF65-F5344CB8AC3E}">
        <p14:creationId xmlns:p14="http://schemas.microsoft.com/office/powerpoint/2010/main" val="3007282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
          <p:cNvSpPr txBox="1">
            <a:spLocks noGrp="1"/>
          </p:cNvSpPr>
          <p:nvPr>
            <p:ph type="title"/>
          </p:nvPr>
        </p:nvSpPr>
        <p:spPr>
          <a:xfrm>
            <a:off x="831850" y="569906"/>
            <a:ext cx="10515600" cy="1006200"/>
          </a:xfrm>
          <a:prstGeom prst="rect">
            <a:avLst/>
          </a:prstGeom>
          <a:noFill/>
          <a:ln>
            <a:noFill/>
          </a:ln>
        </p:spPr>
        <p:txBody>
          <a:bodyPr spcFirstLastPara="1" wrap="square" lIns="91425" tIns="45700" rIns="91425" bIns="45700" anchor="b" anchorCtr="0">
            <a:normAutofit/>
          </a:bodyPr>
          <a:lstStyle/>
          <a:p>
            <a:r>
              <a:rPr lang="en-US" sz="5000"/>
              <a:t>Recap: Needs</a:t>
            </a:r>
            <a:endParaRPr sz="5000"/>
          </a:p>
        </p:txBody>
      </p:sp>
      <p:sp>
        <p:nvSpPr>
          <p:cNvPr id="219" name="Google Shape;219;p4"/>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dirty="0"/>
              <a:t>7</a:t>
            </a:r>
            <a:endParaRPr lang="en-US"/>
          </a:p>
        </p:txBody>
      </p:sp>
      <p:sp>
        <p:nvSpPr>
          <p:cNvPr id="2" name="Google Shape;205;p3">
            <a:extLst>
              <a:ext uri="{FF2B5EF4-FFF2-40B4-BE49-F238E27FC236}">
                <a16:creationId xmlns:a16="http://schemas.microsoft.com/office/drawing/2014/main" id="{7682E63D-054D-4900-82F6-C142094246A4}"/>
              </a:ext>
            </a:extLst>
          </p:cNvPr>
          <p:cNvSpPr txBox="1">
            <a:spLocks/>
          </p:cNvSpPr>
          <p:nvPr/>
        </p:nvSpPr>
        <p:spPr>
          <a:xfrm>
            <a:off x="10375075" y="5589496"/>
            <a:ext cx="1828800" cy="31089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pPr>
            <a:r>
              <a:rPr lang="en-US"/>
              <a:t>Patrick Marlatt</a:t>
            </a:r>
          </a:p>
          <a:p>
            <a:endParaRPr lang="en-US"/>
          </a:p>
        </p:txBody>
      </p:sp>
      <p:sp>
        <p:nvSpPr>
          <p:cNvPr id="6" name="Rectangle: Rounded Corners 5">
            <a:extLst>
              <a:ext uri="{FF2B5EF4-FFF2-40B4-BE49-F238E27FC236}">
                <a16:creationId xmlns:a16="http://schemas.microsoft.com/office/drawing/2014/main" id="{B5C676BB-0A40-48BF-AA69-65357F07BB3D}"/>
              </a:ext>
            </a:extLst>
          </p:cNvPr>
          <p:cNvSpPr/>
          <p:nvPr/>
        </p:nvSpPr>
        <p:spPr>
          <a:xfrm>
            <a:off x="1038994" y="2659430"/>
            <a:ext cx="2217963" cy="108857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solidFill>
                  <a:schemeClr val="bg1"/>
                </a:solidFill>
                <a:cs typeface="Arial"/>
              </a:rPr>
              <a:t>Multiple Input/</a:t>
            </a:r>
          </a:p>
          <a:p>
            <a:pPr algn="ctr"/>
            <a:r>
              <a:rPr lang="en-US" sz="2000">
                <a:solidFill>
                  <a:schemeClr val="bg1"/>
                </a:solidFill>
                <a:cs typeface="Arial"/>
              </a:rPr>
              <a:t>Multiple Output</a:t>
            </a:r>
          </a:p>
        </p:txBody>
      </p:sp>
      <p:sp>
        <p:nvSpPr>
          <p:cNvPr id="11" name="Rectangle: Rounded Corners 10">
            <a:extLst>
              <a:ext uri="{FF2B5EF4-FFF2-40B4-BE49-F238E27FC236}">
                <a16:creationId xmlns:a16="http://schemas.microsoft.com/office/drawing/2014/main" id="{398336A9-11DB-4324-9216-DE5DB45C6926}"/>
              </a:ext>
            </a:extLst>
          </p:cNvPr>
          <p:cNvSpPr/>
          <p:nvPr/>
        </p:nvSpPr>
        <p:spPr>
          <a:xfrm>
            <a:off x="4670325" y="1615227"/>
            <a:ext cx="2217963" cy="108857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solidFill>
                  <a:schemeClr val="bg1"/>
                </a:solidFill>
                <a:cs typeface="Arial"/>
              </a:rPr>
              <a:t>Throttle Control</a:t>
            </a:r>
          </a:p>
        </p:txBody>
      </p:sp>
      <p:sp>
        <p:nvSpPr>
          <p:cNvPr id="12" name="Rectangle: Rounded Corners 11">
            <a:extLst>
              <a:ext uri="{FF2B5EF4-FFF2-40B4-BE49-F238E27FC236}">
                <a16:creationId xmlns:a16="http://schemas.microsoft.com/office/drawing/2014/main" id="{CC7670DB-3F55-4FA8-B966-3E3740FB7C41}"/>
              </a:ext>
            </a:extLst>
          </p:cNvPr>
          <p:cNvSpPr/>
          <p:nvPr/>
        </p:nvSpPr>
        <p:spPr>
          <a:xfrm>
            <a:off x="3010848" y="4708782"/>
            <a:ext cx="2226245" cy="108857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solidFill>
                  <a:schemeClr val="bg1"/>
                </a:solidFill>
                <a:cs typeface="Arial"/>
              </a:rPr>
              <a:t>Improved Torque</a:t>
            </a:r>
          </a:p>
          <a:p>
            <a:pPr algn="ctr"/>
            <a:r>
              <a:rPr lang="en-US" sz="2000">
                <a:solidFill>
                  <a:schemeClr val="bg1"/>
                </a:solidFill>
                <a:cs typeface="Arial"/>
              </a:rPr>
              <a:t>Output</a:t>
            </a:r>
          </a:p>
        </p:txBody>
      </p:sp>
      <p:sp>
        <p:nvSpPr>
          <p:cNvPr id="13" name="Rectangle: Rounded Corners 12">
            <a:extLst>
              <a:ext uri="{FF2B5EF4-FFF2-40B4-BE49-F238E27FC236}">
                <a16:creationId xmlns:a16="http://schemas.microsoft.com/office/drawing/2014/main" id="{69FEE74D-3501-45F2-B8C9-9640A19EDB93}"/>
              </a:ext>
            </a:extLst>
          </p:cNvPr>
          <p:cNvSpPr/>
          <p:nvPr/>
        </p:nvSpPr>
        <p:spPr>
          <a:xfrm>
            <a:off x="8302250" y="2661794"/>
            <a:ext cx="2217963" cy="10885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err="1">
                <a:cs typeface="Arial"/>
              </a:rPr>
              <a:t>Wastegate</a:t>
            </a:r>
            <a:r>
              <a:rPr lang="en-US" sz="2000">
                <a:cs typeface="Arial"/>
              </a:rPr>
              <a:t> Control</a:t>
            </a:r>
            <a:endParaRPr lang="en-US" sz="2000"/>
          </a:p>
        </p:txBody>
      </p:sp>
      <p:sp>
        <p:nvSpPr>
          <p:cNvPr id="14" name="Rectangle: Rounded Corners 13">
            <a:extLst>
              <a:ext uri="{FF2B5EF4-FFF2-40B4-BE49-F238E27FC236}">
                <a16:creationId xmlns:a16="http://schemas.microsoft.com/office/drawing/2014/main" id="{FE3595D3-1F3C-4636-895C-743A7FA3542B}"/>
              </a:ext>
            </a:extLst>
          </p:cNvPr>
          <p:cNvSpPr/>
          <p:nvPr/>
        </p:nvSpPr>
        <p:spPr>
          <a:xfrm>
            <a:off x="6696016" y="4708781"/>
            <a:ext cx="2217963" cy="10885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cs typeface="Arial"/>
              </a:rPr>
              <a:t>Comprehensive</a:t>
            </a:r>
            <a:endParaRPr lang="en-US" sz="2000"/>
          </a:p>
        </p:txBody>
      </p:sp>
      <p:sp>
        <p:nvSpPr>
          <p:cNvPr id="15" name="Rectangle: Rounded Corners 14">
            <a:extLst>
              <a:ext uri="{FF2B5EF4-FFF2-40B4-BE49-F238E27FC236}">
                <a16:creationId xmlns:a16="http://schemas.microsoft.com/office/drawing/2014/main" id="{CD5F3A4C-4DA0-4A7E-9668-F4F6A534AF7C}"/>
              </a:ext>
            </a:extLst>
          </p:cNvPr>
          <p:cNvSpPr/>
          <p:nvPr/>
        </p:nvSpPr>
        <p:spPr>
          <a:xfrm>
            <a:off x="4507038" y="3084798"/>
            <a:ext cx="2721427" cy="133349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a:solidFill>
                  <a:schemeClr val="tx1"/>
                </a:solidFill>
                <a:cs typeface="Arial"/>
              </a:rPr>
              <a:t>Solution</a:t>
            </a:r>
          </a:p>
        </p:txBody>
      </p:sp>
      <p:cxnSp>
        <p:nvCxnSpPr>
          <p:cNvPr id="4" name="Straight Arrow Connector 3">
            <a:extLst>
              <a:ext uri="{FF2B5EF4-FFF2-40B4-BE49-F238E27FC236}">
                <a16:creationId xmlns:a16="http://schemas.microsoft.com/office/drawing/2014/main" id="{95F0323B-C1A2-4613-802C-8AE6E39A6D11}"/>
              </a:ext>
            </a:extLst>
          </p:cNvPr>
          <p:cNvCxnSpPr>
            <a:cxnSpLocks/>
            <a:stCxn id="13" idx="1"/>
          </p:cNvCxnSpPr>
          <p:nvPr/>
        </p:nvCxnSpPr>
        <p:spPr>
          <a:xfrm flipH="1">
            <a:off x="7239662" y="3206079"/>
            <a:ext cx="1062588" cy="572256"/>
          </a:xfrm>
          <a:prstGeom prst="straightConnector1">
            <a:avLst/>
          </a:prstGeom>
        </p:spPr>
        <p:style>
          <a:lnRef idx="2">
            <a:schemeClr val="dk1"/>
          </a:lnRef>
          <a:fillRef idx="0">
            <a:schemeClr val="dk1"/>
          </a:fillRef>
          <a:effectRef idx="1">
            <a:schemeClr val="dk1"/>
          </a:effectRef>
          <a:fontRef idx="minor">
            <a:schemeClr val="tx1"/>
          </a:fontRef>
        </p:style>
      </p:cxnSp>
      <p:cxnSp>
        <p:nvCxnSpPr>
          <p:cNvPr id="16" name="Straight Arrow Connector 15">
            <a:extLst>
              <a:ext uri="{FF2B5EF4-FFF2-40B4-BE49-F238E27FC236}">
                <a16:creationId xmlns:a16="http://schemas.microsoft.com/office/drawing/2014/main" id="{A35BC7C6-3DF2-4979-AFE6-A64441E158C6}"/>
              </a:ext>
            </a:extLst>
          </p:cNvPr>
          <p:cNvCxnSpPr>
            <a:cxnSpLocks/>
          </p:cNvCxnSpPr>
          <p:nvPr/>
        </p:nvCxnSpPr>
        <p:spPr>
          <a:xfrm flipH="1" flipV="1">
            <a:off x="3266375" y="3193227"/>
            <a:ext cx="1224644" cy="585106"/>
          </a:xfrm>
          <a:prstGeom prst="straightConnector1">
            <a:avLst/>
          </a:prstGeom>
        </p:spPr>
        <p:style>
          <a:lnRef idx="2">
            <a:schemeClr val="dk1"/>
          </a:lnRef>
          <a:fillRef idx="0">
            <a:schemeClr val="dk1"/>
          </a:fillRef>
          <a:effectRef idx="1">
            <a:schemeClr val="dk1"/>
          </a:effectRef>
          <a:fontRef idx="minor">
            <a:schemeClr val="tx1"/>
          </a:fontRef>
        </p:style>
      </p:cxnSp>
      <p:cxnSp>
        <p:nvCxnSpPr>
          <p:cNvPr id="17" name="Straight Arrow Connector 16">
            <a:extLst>
              <a:ext uri="{FF2B5EF4-FFF2-40B4-BE49-F238E27FC236}">
                <a16:creationId xmlns:a16="http://schemas.microsoft.com/office/drawing/2014/main" id="{16F70528-C5F1-4453-99F9-45BED22F1FAD}"/>
              </a:ext>
            </a:extLst>
          </p:cNvPr>
          <p:cNvCxnSpPr>
            <a:cxnSpLocks/>
          </p:cNvCxnSpPr>
          <p:nvPr/>
        </p:nvCxnSpPr>
        <p:spPr>
          <a:xfrm flipH="1">
            <a:off x="4069195" y="4363442"/>
            <a:ext cx="517074" cy="326572"/>
          </a:xfrm>
          <a:prstGeom prst="straightConnector1">
            <a:avLst/>
          </a:prstGeom>
        </p:spPr>
        <p:style>
          <a:lnRef idx="2">
            <a:schemeClr val="dk1"/>
          </a:lnRef>
          <a:fillRef idx="0">
            <a:schemeClr val="dk1"/>
          </a:fillRef>
          <a:effectRef idx="1">
            <a:schemeClr val="dk1"/>
          </a:effectRef>
          <a:fontRef idx="minor">
            <a:schemeClr val="tx1"/>
          </a:fontRef>
        </p:style>
      </p:cxnSp>
      <p:cxnSp>
        <p:nvCxnSpPr>
          <p:cNvPr id="18" name="Straight Arrow Connector 17">
            <a:extLst>
              <a:ext uri="{FF2B5EF4-FFF2-40B4-BE49-F238E27FC236}">
                <a16:creationId xmlns:a16="http://schemas.microsoft.com/office/drawing/2014/main" id="{1BAC69CF-89D9-4C62-BC25-540810F3C349}"/>
              </a:ext>
            </a:extLst>
          </p:cNvPr>
          <p:cNvCxnSpPr>
            <a:cxnSpLocks/>
          </p:cNvCxnSpPr>
          <p:nvPr/>
        </p:nvCxnSpPr>
        <p:spPr>
          <a:xfrm flipH="1">
            <a:off x="5785643" y="2708236"/>
            <a:ext cx="1" cy="381000"/>
          </a:xfrm>
          <a:prstGeom prst="straightConnector1">
            <a:avLst/>
          </a:prstGeom>
        </p:spPr>
        <p:style>
          <a:lnRef idx="2">
            <a:schemeClr val="dk1"/>
          </a:lnRef>
          <a:fillRef idx="0">
            <a:schemeClr val="dk1"/>
          </a:fillRef>
          <a:effectRef idx="1">
            <a:schemeClr val="dk1"/>
          </a:effectRef>
          <a:fontRef idx="minor">
            <a:schemeClr val="tx1"/>
          </a:fontRef>
        </p:style>
      </p:cxnSp>
      <p:cxnSp>
        <p:nvCxnSpPr>
          <p:cNvPr id="19" name="Straight Arrow Connector 18">
            <a:extLst>
              <a:ext uri="{FF2B5EF4-FFF2-40B4-BE49-F238E27FC236}">
                <a16:creationId xmlns:a16="http://schemas.microsoft.com/office/drawing/2014/main" id="{AA85F57D-84EC-415E-A113-1B8B37507B6B}"/>
              </a:ext>
            </a:extLst>
          </p:cNvPr>
          <p:cNvCxnSpPr>
            <a:cxnSpLocks/>
          </p:cNvCxnSpPr>
          <p:nvPr/>
        </p:nvCxnSpPr>
        <p:spPr>
          <a:xfrm flipH="1" flipV="1">
            <a:off x="7144411" y="4363442"/>
            <a:ext cx="625932" cy="326571"/>
          </a:xfrm>
          <a:prstGeom prst="straightConnector1">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44990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
          <p:cNvSpPr txBox="1">
            <a:spLocks noGrp="1"/>
          </p:cNvSpPr>
          <p:nvPr>
            <p:ph type="title"/>
          </p:nvPr>
        </p:nvSpPr>
        <p:spPr>
          <a:xfrm>
            <a:off x="831850" y="577365"/>
            <a:ext cx="10515600" cy="1006200"/>
          </a:xfrm>
          <a:prstGeom prst="rect">
            <a:avLst/>
          </a:prstGeom>
          <a:noFill/>
          <a:ln>
            <a:noFill/>
          </a:ln>
        </p:spPr>
        <p:txBody>
          <a:bodyPr spcFirstLastPara="1" wrap="square" lIns="91425" tIns="45700" rIns="91425" bIns="45700" anchor="b" anchorCtr="0">
            <a:normAutofit/>
          </a:bodyPr>
          <a:lstStyle/>
          <a:p>
            <a:r>
              <a:rPr lang="en-US" sz="5000"/>
              <a:t>Recap: Targets and Metrics</a:t>
            </a:r>
            <a:endParaRPr lang="en-US"/>
          </a:p>
        </p:txBody>
      </p:sp>
      <p:sp>
        <p:nvSpPr>
          <p:cNvPr id="219" name="Google Shape;219;p4"/>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dirty="0"/>
              <a:t>8</a:t>
            </a:r>
            <a:endParaRPr lang="en-US"/>
          </a:p>
        </p:txBody>
      </p:sp>
      <p:sp>
        <p:nvSpPr>
          <p:cNvPr id="2" name="Google Shape;205;p3">
            <a:extLst>
              <a:ext uri="{FF2B5EF4-FFF2-40B4-BE49-F238E27FC236}">
                <a16:creationId xmlns:a16="http://schemas.microsoft.com/office/drawing/2014/main" id="{7682E63D-054D-4900-82F6-C142094246A4}"/>
              </a:ext>
            </a:extLst>
          </p:cNvPr>
          <p:cNvSpPr txBox="1">
            <a:spLocks/>
          </p:cNvSpPr>
          <p:nvPr/>
        </p:nvSpPr>
        <p:spPr>
          <a:xfrm>
            <a:off x="10375075" y="5589498"/>
            <a:ext cx="1828800" cy="31089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pPr>
            <a:r>
              <a:rPr lang="en-US"/>
              <a:t>Patrick Marlatt</a:t>
            </a:r>
          </a:p>
          <a:p>
            <a:endParaRPr lang="en-US"/>
          </a:p>
        </p:txBody>
      </p:sp>
      <p:sp>
        <p:nvSpPr>
          <p:cNvPr id="3" name="Rectangle: Rounded Corners 2">
            <a:extLst>
              <a:ext uri="{FF2B5EF4-FFF2-40B4-BE49-F238E27FC236}">
                <a16:creationId xmlns:a16="http://schemas.microsoft.com/office/drawing/2014/main" id="{296F10D2-7B70-41FC-87A0-9E0B1CEF21B6}"/>
              </a:ext>
            </a:extLst>
          </p:cNvPr>
          <p:cNvSpPr/>
          <p:nvPr/>
        </p:nvSpPr>
        <p:spPr>
          <a:xfrm>
            <a:off x="3302616" y="1959571"/>
            <a:ext cx="1609170" cy="759144"/>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Arial"/>
              </a:rPr>
              <a:t>Align Output Torque with Desired</a:t>
            </a:r>
          </a:p>
        </p:txBody>
      </p:sp>
      <p:sp>
        <p:nvSpPr>
          <p:cNvPr id="4" name="Rectangle: Rounded Corners 3">
            <a:extLst>
              <a:ext uri="{FF2B5EF4-FFF2-40B4-BE49-F238E27FC236}">
                <a16:creationId xmlns:a16="http://schemas.microsoft.com/office/drawing/2014/main" id="{EF650ACC-9FE0-4CAF-8DA1-523869756C35}"/>
              </a:ext>
            </a:extLst>
          </p:cNvPr>
          <p:cNvSpPr/>
          <p:nvPr/>
        </p:nvSpPr>
        <p:spPr>
          <a:xfrm>
            <a:off x="5261242" y="1968417"/>
            <a:ext cx="1609169" cy="782234"/>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Arial"/>
              </a:rPr>
              <a:t>Works with Feed Forward Controls</a:t>
            </a:r>
          </a:p>
        </p:txBody>
      </p:sp>
      <p:sp>
        <p:nvSpPr>
          <p:cNvPr id="8" name="Rectangle: Rounded Corners 7">
            <a:extLst>
              <a:ext uri="{FF2B5EF4-FFF2-40B4-BE49-F238E27FC236}">
                <a16:creationId xmlns:a16="http://schemas.microsoft.com/office/drawing/2014/main" id="{81A25401-3231-4DE6-B2A9-B4EFFA2CE15E}"/>
              </a:ext>
            </a:extLst>
          </p:cNvPr>
          <p:cNvSpPr/>
          <p:nvPr/>
        </p:nvSpPr>
        <p:spPr>
          <a:xfrm>
            <a:off x="7236638" y="1963206"/>
            <a:ext cx="1609170" cy="759144"/>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Arial"/>
              </a:rPr>
              <a:t>Multiple Inputs</a:t>
            </a:r>
          </a:p>
        </p:txBody>
      </p:sp>
      <p:sp>
        <p:nvSpPr>
          <p:cNvPr id="9" name="Rectangle: Rounded Corners 8">
            <a:extLst>
              <a:ext uri="{FF2B5EF4-FFF2-40B4-BE49-F238E27FC236}">
                <a16:creationId xmlns:a16="http://schemas.microsoft.com/office/drawing/2014/main" id="{0A6F112E-9E08-489E-9A13-B3BE73570D65}"/>
              </a:ext>
            </a:extLst>
          </p:cNvPr>
          <p:cNvSpPr/>
          <p:nvPr/>
        </p:nvSpPr>
        <p:spPr>
          <a:xfrm>
            <a:off x="9191221" y="1957164"/>
            <a:ext cx="1609170" cy="759144"/>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Arial"/>
              </a:rPr>
              <a:t>Multiple Outputs</a:t>
            </a:r>
          </a:p>
        </p:txBody>
      </p:sp>
      <p:sp>
        <p:nvSpPr>
          <p:cNvPr id="10" name="Rectangle: Rounded Corners 9">
            <a:extLst>
              <a:ext uri="{FF2B5EF4-FFF2-40B4-BE49-F238E27FC236}">
                <a16:creationId xmlns:a16="http://schemas.microsoft.com/office/drawing/2014/main" id="{294C2B62-3E98-45BA-968F-212093D049D3}"/>
              </a:ext>
            </a:extLst>
          </p:cNvPr>
          <p:cNvSpPr/>
          <p:nvPr/>
        </p:nvSpPr>
        <p:spPr>
          <a:xfrm>
            <a:off x="3301655" y="4415900"/>
            <a:ext cx="1609170" cy="759144"/>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Arial"/>
              </a:rPr>
              <a:t>1.75 % error</a:t>
            </a:r>
          </a:p>
        </p:txBody>
      </p:sp>
      <p:sp>
        <p:nvSpPr>
          <p:cNvPr id="11" name="Rectangle: Rounded Corners 10">
            <a:extLst>
              <a:ext uri="{FF2B5EF4-FFF2-40B4-BE49-F238E27FC236}">
                <a16:creationId xmlns:a16="http://schemas.microsoft.com/office/drawing/2014/main" id="{C7BBD77F-A14E-4DCB-BB55-FEA4A746AD27}"/>
              </a:ext>
            </a:extLst>
          </p:cNvPr>
          <p:cNvSpPr/>
          <p:nvPr/>
        </p:nvSpPr>
        <p:spPr>
          <a:xfrm>
            <a:off x="5262283" y="4413659"/>
            <a:ext cx="1609170" cy="759144"/>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Arial"/>
              </a:rPr>
              <a:t>1</a:t>
            </a:r>
          </a:p>
        </p:txBody>
      </p:sp>
      <p:sp>
        <p:nvSpPr>
          <p:cNvPr id="12" name="Rectangle: Rounded Corners 11">
            <a:extLst>
              <a:ext uri="{FF2B5EF4-FFF2-40B4-BE49-F238E27FC236}">
                <a16:creationId xmlns:a16="http://schemas.microsoft.com/office/drawing/2014/main" id="{302A7FD0-56F1-4CFD-9260-AA402AEEE3A6}"/>
              </a:ext>
            </a:extLst>
          </p:cNvPr>
          <p:cNvSpPr/>
          <p:nvPr/>
        </p:nvSpPr>
        <p:spPr>
          <a:xfrm>
            <a:off x="9192658" y="4403408"/>
            <a:ext cx="1609170" cy="759144"/>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Arial"/>
              </a:rPr>
              <a:t>2</a:t>
            </a:r>
          </a:p>
        </p:txBody>
      </p:sp>
      <p:sp>
        <p:nvSpPr>
          <p:cNvPr id="13" name="Rectangle: Rounded Corners 12">
            <a:extLst>
              <a:ext uri="{FF2B5EF4-FFF2-40B4-BE49-F238E27FC236}">
                <a16:creationId xmlns:a16="http://schemas.microsoft.com/office/drawing/2014/main" id="{6368EB53-8FAE-41AD-AFB8-544761828CC6}"/>
              </a:ext>
            </a:extLst>
          </p:cNvPr>
          <p:cNvSpPr/>
          <p:nvPr/>
        </p:nvSpPr>
        <p:spPr>
          <a:xfrm>
            <a:off x="7235838" y="4415858"/>
            <a:ext cx="1609170" cy="759144"/>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Arial"/>
              </a:rPr>
              <a:t>2</a:t>
            </a:r>
          </a:p>
        </p:txBody>
      </p:sp>
      <p:sp>
        <p:nvSpPr>
          <p:cNvPr id="15" name="Rectangle: Rounded Corners 14">
            <a:extLst>
              <a:ext uri="{FF2B5EF4-FFF2-40B4-BE49-F238E27FC236}">
                <a16:creationId xmlns:a16="http://schemas.microsoft.com/office/drawing/2014/main" id="{3F58F815-A73E-4BE5-B658-500D00FD0D51}"/>
              </a:ext>
            </a:extLst>
          </p:cNvPr>
          <p:cNvSpPr/>
          <p:nvPr/>
        </p:nvSpPr>
        <p:spPr>
          <a:xfrm>
            <a:off x="9190418" y="3151230"/>
            <a:ext cx="1609170" cy="759144"/>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Arial"/>
              </a:rPr>
              <a:t>Integer Count</a:t>
            </a:r>
          </a:p>
        </p:txBody>
      </p:sp>
      <p:sp>
        <p:nvSpPr>
          <p:cNvPr id="16" name="Rectangle: Rounded Corners 15">
            <a:extLst>
              <a:ext uri="{FF2B5EF4-FFF2-40B4-BE49-F238E27FC236}">
                <a16:creationId xmlns:a16="http://schemas.microsoft.com/office/drawing/2014/main" id="{51A2CE12-BFFF-4563-AA75-5A0D19E45004}"/>
              </a:ext>
            </a:extLst>
          </p:cNvPr>
          <p:cNvSpPr/>
          <p:nvPr/>
        </p:nvSpPr>
        <p:spPr>
          <a:xfrm>
            <a:off x="7235195" y="3166719"/>
            <a:ext cx="1609170" cy="759144"/>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Arial"/>
              </a:rPr>
              <a:t>Integer Count</a:t>
            </a:r>
          </a:p>
        </p:txBody>
      </p:sp>
      <p:sp>
        <p:nvSpPr>
          <p:cNvPr id="17" name="Rectangle: Rounded Corners 16">
            <a:extLst>
              <a:ext uri="{FF2B5EF4-FFF2-40B4-BE49-F238E27FC236}">
                <a16:creationId xmlns:a16="http://schemas.microsoft.com/office/drawing/2014/main" id="{5DF30487-2812-4664-8D74-B65AEB34D199}"/>
              </a:ext>
            </a:extLst>
          </p:cNvPr>
          <p:cNvSpPr/>
          <p:nvPr/>
        </p:nvSpPr>
        <p:spPr>
          <a:xfrm>
            <a:off x="5260198" y="3207747"/>
            <a:ext cx="1609170" cy="759144"/>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Arial"/>
              </a:rPr>
              <a:t>Boolean</a:t>
            </a:r>
          </a:p>
        </p:txBody>
      </p:sp>
      <p:sp>
        <p:nvSpPr>
          <p:cNvPr id="18" name="Rectangle: Rounded Corners 17">
            <a:extLst>
              <a:ext uri="{FF2B5EF4-FFF2-40B4-BE49-F238E27FC236}">
                <a16:creationId xmlns:a16="http://schemas.microsoft.com/office/drawing/2014/main" id="{DD73DA2E-B066-4B84-AEE6-695D73DD8FC3}"/>
              </a:ext>
            </a:extLst>
          </p:cNvPr>
          <p:cNvSpPr/>
          <p:nvPr/>
        </p:nvSpPr>
        <p:spPr>
          <a:xfrm>
            <a:off x="3297972" y="3192700"/>
            <a:ext cx="1609170" cy="759144"/>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cs typeface="Arial"/>
              </a:rPr>
              <a:t>Percentage</a:t>
            </a:r>
          </a:p>
        </p:txBody>
      </p:sp>
      <p:cxnSp>
        <p:nvCxnSpPr>
          <p:cNvPr id="24" name="Straight Arrow Connector 23">
            <a:extLst>
              <a:ext uri="{FF2B5EF4-FFF2-40B4-BE49-F238E27FC236}">
                <a16:creationId xmlns:a16="http://schemas.microsoft.com/office/drawing/2014/main" id="{B0ADCF8F-833B-4276-9D0E-F16538119661}"/>
              </a:ext>
            </a:extLst>
          </p:cNvPr>
          <p:cNvCxnSpPr/>
          <p:nvPr/>
        </p:nvCxnSpPr>
        <p:spPr>
          <a:xfrm>
            <a:off x="1627129" y="2911240"/>
            <a:ext cx="9482665" cy="18815"/>
          </a:xfrm>
          <a:prstGeom prst="straightConnector1">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E49B6D5-982D-499F-8164-1177AD587CB1}"/>
              </a:ext>
            </a:extLst>
          </p:cNvPr>
          <p:cNvCxnSpPr>
            <a:cxnSpLocks/>
          </p:cNvCxnSpPr>
          <p:nvPr/>
        </p:nvCxnSpPr>
        <p:spPr>
          <a:xfrm flipV="1">
            <a:off x="1627129" y="4143610"/>
            <a:ext cx="9482665" cy="9407"/>
          </a:xfrm>
          <a:prstGeom prst="straightConnector1">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C011733E-FD4D-419E-9FC9-5487BADDDE0A}"/>
              </a:ext>
            </a:extLst>
          </p:cNvPr>
          <p:cNvCxnSpPr>
            <a:cxnSpLocks/>
          </p:cNvCxnSpPr>
          <p:nvPr/>
        </p:nvCxnSpPr>
        <p:spPr>
          <a:xfrm flipH="1">
            <a:off x="2749204" y="2092299"/>
            <a:ext cx="1" cy="3132666"/>
          </a:xfrm>
          <a:prstGeom prst="straightConnector1">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0CEF2271-6812-499B-95D7-C5549E1F4625}"/>
              </a:ext>
            </a:extLst>
          </p:cNvPr>
          <p:cNvSpPr/>
          <p:nvPr/>
        </p:nvSpPr>
        <p:spPr>
          <a:xfrm>
            <a:off x="830193" y="1963205"/>
            <a:ext cx="1609170" cy="75914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cs typeface="Arial"/>
              </a:rPr>
              <a:t>Function</a:t>
            </a:r>
          </a:p>
        </p:txBody>
      </p:sp>
      <p:sp>
        <p:nvSpPr>
          <p:cNvPr id="31" name="Rectangle: Rounded Corners 30">
            <a:extLst>
              <a:ext uri="{FF2B5EF4-FFF2-40B4-BE49-F238E27FC236}">
                <a16:creationId xmlns:a16="http://schemas.microsoft.com/office/drawing/2014/main" id="{476CAAAE-7ED3-4A55-9B7B-36267DEB70B7}"/>
              </a:ext>
            </a:extLst>
          </p:cNvPr>
          <p:cNvSpPr/>
          <p:nvPr/>
        </p:nvSpPr>
        <p:spPr>
          <a:xfrm>
            <a:off x="823823" y="3192700"/>
            <a:ext cx="1609170" cy="75914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cs typeface="Arial"/>
              </a:rPr>
              <a:t>Metric</a:t>
            </a:r>
          </a:p>
        </p:txBody>
      </p:sp>
      <p:sp>
        <p:nvSpPr>
          <p:cNvPr id="32" name="Rectangle: Rounded Corners 31">
            <a:extLst>
              <a:ext uri="{FF2B5EF4-FFF2-40B4-BE49-F238E27FC236}">
                <a16:creationId xmlns:a16="http://schemas.microsoft.com/office/drawing/2014/main" id="{31F4A8B1-36E7-4566-8205-CB77A5DC1238}"/>
              </a:ext>
            </a:extLst>
          </p:cNvPr>
          <p:cNvSpPr/>
          <p:nvPr/>
        </p:nvSpPr>
        <p:spPr>
          <a:xfrm>
            <a:off x="827507" y="4378270"/>
            <a:ext cx="1609170" cy="75914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cs typeface="Arial"/>
              </a:rPr>
              <a:t>Target</a:t>
            </a:r>
          </a:p>
        </p:txBody>
      </p:sp>
    </p:spTree>
    <p:extLst>
      <p:ext uri="{BB962C8B-B14F-4D97-AF65-F5344CB8AC3E}">
        <p14:creationId xmlns:p14="http://schemas.microsoft.com/office/powerpoint/2010/main" val="3933902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pic>
        <p:nvPicPr>
          <p:cNvPr id="11" name="Graphic 16" descr="Hourglass 60%">
            <a:extLst>
              <a:ext uri="{FF2B5EF4-FFF2-40B4-BE49-F238E27FC236}">
                <a16:creationId xmlns:a16="http://schemas.microsoft.com/office/drawing/2014/main" id="{1F536401-54D0-4F0F-8FBB-0E6148ADD4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33315" y="4553168"/>
            <a:ext cx="723901" cy="751115"/>
          </a:xfrm>
          <a:prstGeom prst="rect">
            <a:avLst/>
          </a:prstGeom>
        </p:spPr>
      </p:pic>
      <p:pic>
        <p:nvPicPr>
          <p:cNvPr id="10" name="Picture 10" descr="A picture containing diagram&#10;&#10;Description automatically generated">
            <a:extLst>
              <a:ext uri="{FF2B5EF4-FFF2-40B4-BE49-F238E27FC236}">
                <a16:creationId xmlns:a16="http://schemas.microsoft.com/office/drawing/2014/main" id="{0D1FE9CE-B661-4396-B14A-0323C7EB289E}"/>
              </a:ext>
            </a:extLst>
          </p:cNvPr>
          <p:cNvPicPr>
            <a:picLocks noChangeAspect="1"/>
          </p:cNvPicPr>
          <p:nvPr/>
        </p:nvPicPr>
        <p:blipFill>
          <a:blip r:embed="rId5"/>
          <a:stretch>
            <a:fillRect/>
          </a:stretch>
        </p:blipFill>
        <p:spPr>
          <a:xfrm>
            <a:off x="5608864" y="2597612"/>
            <a:ext cx="1151166" cy="717784"/>
          </a:xfrm>
          <a:prstGeom prst="rect">
            <a:avLst/>
          </a:prstGeom>
        </p:spPr>
      </p:pic>
      <p:pic>
        <p:nvPicPr>
          <p:cNvPr id="5" name="Picture 5" descr="Logo&#10;&#10;Description automatically generated">
            <a:extLst>
              <a:ext uri="{FF2B5EF4-FFF2-40B4-BE49-F238E27FC236}">
                <a16:creationId xmlns:a16="http://schemas.microsoft.com/office/drawing/2014/main" id="{4F1E36F4-56AD-4767-AB93-58554658E8AA}"/>
              </a:ext>
            </a:extLst>
          </p:cNvPr>
          <p:cNvPicPr>
            <a:picLocks noChangeAspect="1"/>
          </p:cNvPicPr>
          <p:nvPr/>
        </p:nvPicPr>
        <p:blipFill>
          <a:blip r:embed="rId6"/>
          <a:stretch>
            <a:fillRect/>
          </a:stretch>
        </p:blipFill>
        <p:spPr>
          <a:xfrm>
            <a:off x="530538" y="3433081"/>
            <a:ext cx="1777093" cy="998765"/>
          </a:xfrm>
          <a:prstGeom prst="rect">
            <a:avLst/>
          </a:prstGeom>
        </p:spPr>
      </p:pic>
      <p:sp>
        <p:nvSpPr>
          <p:cNvPr id="314" name="Google Shape;314;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a:buSzPts val="4400"/>
            </a:pPr>
            <a:r>
              <a:rPr lang="en-US" sz="5000"/>
              <a:t>Concept Selection: Decision Criteria</a:t>
            </a:r>
          </a:p>
        </p:txBody>
      </p:sp>
      <p:sp>
        <p:nvSpPr>
          <p:cNvPr id="315" name="Google Shape;315;p7"/>
          <p:cNvSpPr txBox="1">
            <a:spLocks noGrp="1"/>
          </p:cNvSpPr>
          <p:nvPr>
            <p:ph type="sldNum" idx="12"/>
          </p:nvPr>
        </p:nvSpPr>
        <p:spPr>
          <a:xfrm>
            <a:off x="11353800" y="6205048"/>
            <a:ext cx="704088" cy="365125"/>
          </a:xfrm>
          <a:prstGeom prst="rect">
            <a:avLst/>
          </a:prstGeom>
          <a:noFill/>
          <a:ln>
            <a:noFill/>
          </a:ln>
        </p:spPr>
        <p:txBody>
          <a:bodyPr spcFirstLastPara="1" wrap="square" lIns="91425" tIns="45700" rIns="91425" bIns="45700" anchor="t" anchorCtr="0">
            <a:noAutofit/>
          </a:bodyPr>
          <a:lstStyle/>
          <a:p>
            <a:pPr marL="0" lvl="0" indent="0" algn="r">
              <a:spcBef>
                <a:spcPts val="0"/>
              </a:spcBef>
              <a:spcAft>
                <a:spcPts val="0"/>
              </a:spcAft>
              <a:buNone/>
            </a:pPr>
            <a:r>
              <a:rPr lang="en-US" dirty="0"/>
              <a:t>9</a:t>
            </a:r>
          </a:p>
        </p:txBody>
      </p:sp>
      <p:sp>
        <p:nvSpPr>
          <p:cNvPr id="316" name="Google Shape;316;p7"/>
          <p:cNvSpPr txBox="1">
            <a:spLocks noGrp="1"/>
          </p:cNvSpPr>
          <p:nvPr>
            <p:ph type="body" idx="1"/>
          </p:nvPr>
        </p:nvSpPr>
        <p:spPr>
          <a:xfrm>
            <a:off x="10373226" y="5591346"/>
            <a:ext cx="1828800" cy="310896"/>
          </a:xfrm>
          <a:prstGeom prst="rect">
            <a:avLst/>
          </a:prstGeom>
          <a:noFill/>
          <a:ln>
            <a:noFill/>
          </a:ln>
        </p:spPr>
        <p:txBody>
          <a:bodyPr spcFirstLastPara="1" wrap="square" lIns="91425" tIns="45700" rIns="91425" bIns="45700" anchor="t" anchorCtr="0">
            <a:noAutofit/>
          </a:bodyPr>
          <a:lstStyle/>
          <a:p>
            <a:pPr marL="0" indent="0">
              <a:spcBef>
                <a:spcPts val="0"/>
              </a:spcBef>
            </a:pPr>
            <a:r>
              <a:rPr lang="en-US"/>
              <a:t>Patrick Marlatt</a:t>
            </a:r>
          </a:p>
          <a:p>
            <a:pPr marL="0" indent="0">
              <a:spcBef>
                <a:spcPts val="0"/>
              </a:spcBef>
            </a:pPr>
            <a:endParaRPr lang="en-US"/>
          </a:p>
        </p:txBody>
      </p:sp>
      <p:pic>
        <p:nvPicPr>
          <p:cNvPr id="3" name="Graphic 3" descr="Chevron arrows">
            <a:extLst>
              <a:ext uri="{FF2B5EF4-FFF2-40B4-BE49-F238E27FC236}">
                <a16:creationId xmlns:a16="http://schemas.microsoft.com/office/drawing/2014/main" id="{237923C1-3320-4B77-AC67-3F00CF7F230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14256" y="1461406"/>
            <a:ext cx="914400" cy="914400"/>
          </a:xfrm>
          <a:prstGeom prst="rect">
            <a:avLst/>
          </a:prstGeom>
        </p:spPr>
      </p:pic>
      <p:pic>
        <p:nvPicPr>
          <p:cNvPr id="4" name="Graphic 4" descr="Bullseye">
            <a:extLst>
              <a:ext uri="{FF2B5EF4-FFF2-40B4-BE49-F238E27FC236}">
                <a16:creationId xmlns:a16="http://schemas.microsoft.com/office/drawing/2014/main" id="{52522A2C-71E8-489B-A9B5-43EC1657CC7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73437" y="2427514"/>
            <a:ext cx="914400" cy="914400"/>
          </a:xfrm>
          <a:prstGeom prst="rect">
            <a:avLst/>
          </a:prstGeom>
        </p:spPr>
      </p:pic>
      <p:pic>
        <p:nvPicPr>
          <p:cNvPr id="9" name="Graphic 9" descr="Raised hand">
            <a:extLst>
              <a:ext uri="{FF2B5EF4-FFF2-40B4-BE49-F238E27FC236}">
                <a16:creationId xmlns:a16="http://schemas.microsoft.com/office/drawing/2014/main" id="{29AA15C5-188A-45F3-A2EB-E53524BF4E3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5400000">
            <a:off x="5761265" y="1544721"/>
            <a:ext cx="914400" cy="914400"/>
          </a:xfrm>
          <a:prstGeom prst="rect">
            <a:avLst/>
          </a:prstGeom>
        </p:spPr>
      </p:pic>
      <p:pic>
        <p:nvPicPr>
          <p:cNvPr id="6" name="Graphic 12" descr="Transfer">
            <a:extLst>
              <a:ext uri="{FF2B5EF4-FFF2-40B4-BE49-F238E27FC236}">
                <a16:creationId xmlns:a16="http://schemas.microsoft.com/office/drawing/2014/main" id="{3770DBF6-B5E8-4BDF-A47B-8E7F3953768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55077" y="4523014"/>
            <a:ext cx="914400" cy="914400"/>
          </a:xfrm>
          <a:prstGeom prst="rect">
            <a:avLst/>
          </a:prstGeom>
        </p:spPr>
      </p:pic>
      <p:sp>
        <p:nvSpPr>
          <p:cNvPr id="13" name="TextBox 12">
            <a:extLst>
              <a:ext uri="{FF2B5EF4-FFF2-40B4-BE49-F238E27FC236}">
                <a16:creationId xmlns:a16="http://schemas.microsoft.com/office/drawing/2014/main" id="{E7DF4580-6B69-4D40-B1A1-22C63CB72418}"/>
              </a:ext>
            </a:extLst>
          </p:cNvPr>
          <p:cNvSpPr txBox="1"/>
          <p:nvPr/>
        </p:nvSpPr>
        <p:spPr>
          <a:xfrm>
            <a:off x="1966089" y="1690007"/>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t>Speed</a:t>
            </a:r>
          </a:p>
        </p:txBody>
      </p:sp>
      <p:sp>
        <p:nvSpPr>
          <p:cNvPr id="14" name="TextBox 13">
            <a:extLst>
              <a:ext uri="{FF2B5EF4-FFF2-40B4-BE49-F238E27FC236}">
                <a16:creationId xmlns:a16="http://schemas.microsoft.com/office/drawing/2014/main" id="{7D16A81E-2A9A-494D-8238-681E78F92EEC}"/>
              </a:ext>
            </a:extLst>
          </p:cNvPr>
          <p:cNvSpPr txBox="1"/>
          <p:nvPr/>
        </p:nvSpPr>
        <p:spPr>
          <a:xfrm>
            <a:off x="1966089" y="2692400"/>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Accuracy</a:t>
            </a:r>
          </a:p>
        </p:txBody>
      </p:sp>
      <p:sp>
        <p:nvSpPr>
          <p:cNvPr id="21" name="TextBox 20">
            <a:extLst>
              <a:ext uri="{FF2B5EF4-FFF2-40B4-BE49-F238E27FC236}">
                <a16:creationId xmlns:a16="http://schemas.microsoft.com/office/drawing/2014/main" id="{3DE8F060-7606-4CFF-9A48-21E79A15BD88}"/>
              </a:ext>
            </a:extLst>
          </p:cNvPr>
          <p:cNvSpPr txBox="1"/>
          <p:nvPr/>
        </p:nvSpPr>
        <p:spPr>
          <a:xfrm>
            <a:off x="1966089" y="3694793"/>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Controls Lambda</a:t>
            </a:r>
          </a:p>
        </p:txBody>
      </p:sp>
      <p:sp>
        <p:nvSpPr>
          <p:cNvPr id="22" name="TextBox 21">
            <a:extLst>
              <a:ext uri="{FF2B5EF4-FFF2-40B4-BE49-F238E27FC236}">
                <a16:creationId xmlns:a16="http://schemas.microsoft.com/office/drawing/2014/main" id="{8F92D4C5-08E8-4E9C-BC9C-0FC329436A7C}"/>
              </a:ext>
            </a:extLst>
          </p:cNvPr>
          <p:cNvSpPr txBox="1"/>
          <p:nvPr/>
        </p:nvSpPr>
        <p:spPr>
          <a:xfrm>
            <a:off x="1966089" y="4697186"/>
            <a:ext cx="173406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t>MIMO</a:t>
            </a:r>
          </a:p>
        </p:txBody>
      </p:sp>
      <p:sp>
        <p:nvSpPr>
          <p:cNvPr id="24" name="TextBox 23">
            <a:extLst>
              <a:ext uri="{FF2B5EF4-FFF2-40B4-BE49-F238E27FC236}">
                <a16:creationId xmlns:a16="http://schemas.microsoft.com/office/drawing/2014/main" id="{A78EFA4F-EF3C-40F6-A50A-3067EBD9ED00}"/>
              </a:ext>
            </a:extLst>
          </p:cNvPr>
          <p:cNvSpPr txBox="1"/>
          <p:nvPr/>
        </p:nvSpPr>
        <p:spPr>
          <a:xfrm>
            <a:off x="6643004" y="1569691"/>
            <a:ext cx="468902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Can Be Moved to Other </a:t>
            </a:r>
            <a:endParaRPr lang="en-US"/>
          </a:p>
          <a:p>
            <a:r>
              <a:rPr lang="en-US" sz="2400"/>
              <a:t>Sections</a:t>
            </a:r>
            <a:endParaRPr lang="en-US"/>
          </a:p>
        </p:txBody>
      </p:sp>
      <p:sp>
        <p:nvSpPr>
          <p:cNvPr id="25" name="TextBox 24">
            <a:extLst>
              <a:ext uri="{FF2B5EF4-FFF2-40B4-BE49-F238E27FC236}">
                <a16:creationId xmlns:a16="http://schemas.microsoft.com/office/drawing/2014/main" id="{FE72901B-0DC7-4E77-A5E5-8B9A8540AB15}"/>
              </a:ext>
            </a:extLst>
          </p:cNvPr>
          <p:cNvSpPr txBox="1"/>
          <p:nvPr/>
        </p:nvSpPr>
        <p:spPr>
          <a:xfrm>
            <a:off x="6657753" y="2681900"/>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Measure Error</a:t>
            </a:r>
          </a:p>
        </p:txBody>
      </p:sp>
      <p:sp>
        <p:nvSpPr>
          <p:cNvPr id="26" name="TextBox 25">
            <a:extLst>
              <a:ext uri="{FF2B5EF4-FFF2-40B4-BE49-F238E27FC236}">
                <a16:creationId xmlns:a16="http://schemas.microsoft.com/office/drawing/2014/main" id="{3E910ACF-1265-4209-ACE2-BADBDE903331}"/>
              </a:ext>
            </a:extLst>
          </p:cNvPr>
          <p:cNvSpPr txBox="1"/>
          <p:nvPr/>
        </p:nvSpPr>
        <p:spPr>
          <a:xfrm>
            <a:off x="6672501" y="3487581"/>
            <a:ext cx="594087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Can Handle Changed Engine </a:t>
            </a:r>
          </a:p>
          <a:p>
            <a:r>
              <a:rPr lang="en-US" sz="2400"/>
              <a:t>Parameters</a:t>
            </a:r>
          </a:p>
        </p:txBody>
      </p:sp>
      <p:sp>
        <p:nvSpPr>
          <p:cNvPr id="27" name="TextBox 26">
            <a:extLst>
              <a:ext uri="{FF2B5EF4-FFF2-40B4-BE49-F238E27FC236}">
                <a16:creationId xmlns:a16="http://schemas.microsoft.com/office/drawing/2014/main" id="{6D044162-F654-4EC2-AF2A-EBE330342F8D}"/>
              </a:ext>
            </a:extLst>
          </p:cNvPr>
          <p:cNvSpPr txBox="1"/>
          <p:nvPr/>
        </p:nvSpPr>
        <p:spPr>
          <a:xfrm>
            <a:off x="6643005" y="4643711"/>
            <a:ext cx="402227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Improve Time Response</a:t>
            </a:r>
          </a:p>
        </p:txBody>
      </p:sp>
      <p:grpSp>
        <p:nvGrpSpPr>
          <p:cNvPr id="32" name="Group 1">
            <a:extLst>
              <a:ext uri="{FF2B5EF4-FFF2-40B4-BE49-F238E27FC236}">
                <a16:creationId xmlns:a16="http://schemas.microsoft.com/office/drawing/2014/main" id="{19EF30E6-4349-4A66-83B0-803B3C34A23F}"/>
              </a:ext>
            </a:extLst>
          </p:cNvPr>
          <p:cNvGrpSpPr/>
          <p:nvPr/>
        </p:nvGrpSpPr>
        <p:grpSpPr>
          <a:xfrm>
            <a:off x="5611586" y="3476218"/>
            <a:ext cx="982437" cy="859973"/>
            <a:chOff x="4577443" y="4142014"/>
            <a:chExt cx="1064079" cy="914401"/>
          </a:xfrm>
        </p:grpSpPr>
        <p:grpSp>
          <p:nvGrpSpPr>
            <p:cNvPr id="31" name="Group 6">
              <a:extLst>
                <a:ext uri="{FF2B5EF4-FFF2-40B4-BE49-F238E27FC236}">
                  <a16:creationId xmlns:a16="http://schemas.microsoft.com/office/drawing/2014/main" id="{96D128BC-0AAD-49F6-8BAA-73F273948C97}"/>
                </a:ext>
              </a:extLst>
            </p:cNvPr>
            <p:cNvGrpSpPr/>
            <p:nvPr/>
          </p:nvGrpSpPr>
          <p:grpSpPr>
            <a:xfrm>
              <a:off x="4577443" y="4142014"/>
              <a:ext cx="925286" cy="914400"/>
              <a:chOff x="4577443" y="4142014"/>
              <a:chExt cx="925286" cy="914400"/>
            </a:xfrm>
          </p:grpSpPr>
          <p:pic>
            <p:nvPicPr>
              <p:cNvPr id="19" name="Graphic 19" descr="Man changing baby">
                <a:extLst>
                  <a:ext uri="{FF2B5EF4-FFF2-40B4-BE49-F238E27FC236}">
                    <a16:creationId xmlns:a16="http://schemas.microsoft.com/office/drawing/2014/main" id="{52612DBB-5154-4ACB-962F-3DF3BE72490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577443" y="4142014"/>
                <a:ext cx="914400" cy="914400"/>
              </a:xfrm>
              <a:prstGeom prst="rect">
                <a:avLst/>
              </a:prstGeom>
            </p:spPr>
          </p:pic>
          <p:sp>
            <p:nvSpPr>
              <p:cNvPr id="29" name="Rectangle 14">
                <a:extLst>
                  <a:ext uri="{FF2B5EF4-FFF2-40B4-BE49-F238E27FC236}">
                    <a16:creationId xmlns:a16="http://schemas.microsoft.com/office/drawing/2014/main" id="{01E8FC46-A496-4B1B-98DB-F30D62AF5CDB}"/>
                  </a:ext>
                </a:extLst>
              </p:cNvPr>
              <p:cNvSpPr/>
              <p:nvPr/>
            </p:nvSpPr>
            <p:spPr>
              <a:xfrm>
                <a:off x="4931229" y="4577443"/>
                <a:ext cx="571500" cy="3537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pic>
          <p:nvPicPr>
            <p:cNvPr id="20" name="Graphic 27" descr="Convertible">
              <a:extLst>
                <a:ext uri="{FF2B5EF4-FFF2-40B4-BE49-F238E27FC236}">
                  <a16:creationId xmlns:a16="http://schemas.microsoft.com/office/drawing/2014/main" id="{38DCB6EB-CB78-4387-86EB-886405234EDB}"/>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917621" y="4305299"/>
              <a:ext cx="723901" cy="751116"/>
            </a:xfrm>
            <a:prstGeom prst="rect">
              <a:avLst/>
            </a:prstGeom>
          </p:spPr>
        </p:pic>
      </p:grpSp>
    </p:spTree>
    <p:extLst>
      <p:ext uri="{BB962C8B-B14F-4D97-AF65-F5344CB8AC3E}">
        <p14:creationId xmlns:p14="http://schemas.microsoft.com/office/powerpoint/2010/main" val="3434706819"/>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TotalTime>
  <Words>1978</Words>
  <Application>Microsoft Office PowerPoint</Application>
  <PresentationFormat>Widescreen</PresentationFormat>
  <Paragraphs>656</Paragraphs>
  <Slides>52</Slides>
  <Notes>37</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Engine Controller</vt:lpstr>
      <vt:lpstr>Team 513</vt:lpstr>
      <vt:lpstr>Sponsors and Advisor</vt:lpstr>
      <vt:lpstr>Objective </vt:lpstr>
      <vt:lpstr>Motivation</vt:lpstr>
      <vt:lpstr>Recap: Model</vt:lpstr>
      <vt:lpstr>Recap: Needs</vt:lpstr>
      <vt:lpstr>Recap: Targets and Metrics</vt:lpstr>
      <vt:lpstr>Concept Selection: Decision Criteria</vt:lpstr>
      <vt:lpstr>MPC Background</vt:lpstr>
      <vt:lpstr>MPC Benefits</vt:lpstr>
      <vt:lpstr>MPC Drawbacks</vt:lpstr>
      <vt:lpstr>MPC Components</vt:lpstr>
      <vt:lpstr>MPC Terminology</vt:lpstr>
      <vt:lpstr>MPC Terminology: Sample Time</vt:lpstr>
      <vt:lpstr>MPC Terminology: Prediction Horizon</vt:lpstr>
      <vt:lpstr>MPC Terminology: Control Horizon</vt:lpstr>
      <vt:lpstr>MPC Plant Visualization</vt:lpstr>
      <vt:lpstr>Modeling Approach</vt:lpstr>
      <vt:lpstr>Modeling Approach</vt:lpstr>
      <vt:lpstr>Modeling Approach</vt:lpstr>
      <vt:lpstr>Modeling Approach</vt:lpstr>
      <vt:lpstr>MPC Design Approach</vt:lpstr>
      <vt:lpstr>MPC Design Approach</vt:lpstr>
      <vt:lpstr>Validation</vt:lpstr>
      <vt:lpstr>Validation: Software/Controls</vt:lpstr>
      <vt:lpstr>Validation: Hardware</vt:lpstr>
      <vt:lpstr>Validation: Testing</vt:lpstr>
      <vt:lpstr>Future Work</vt:lpstr>
      <vt:lpstr>Conclusion</vt:lpstr>
      <vt:lpstr>Semester Plan</vt:lpstr>
      <vt:lpstr>References</vt:lpstr>
      <vt:lpstr>Backup Slides</vt:lpstr>
      <vt:lpstr>MPC Analogy</vt:lpstr>
      <vt:lpstr>PowerPoint Presentation</vt:lpstr>
      <vt:lpstr>Semester Plan</vt:lpstr>
      <vt:lpstr>Validation: Hardware</vt:lpstr>
      <vt:lpstr>Customer Needs</vt:lpstr>
      <vt:lpstr>PowerPoint Presentation</vt:lpstr>
      <vt:lpstr>Functional Decomposition</vt:lpstr>
      <vt:lpstr>Functional Decomposition: Cross Reference Table</vt:lpstr>
      <vt:lpstr>Concept Generation: Morphological Chart</vt:lpstr>
      <vt:lpstr>Concept Selection: Piecewise Bitwise Comparison</vt:lpstr>
      <vt:lpstr>Concept Selection: House of Quality</vt:lpstr>
      <vt:lpstr>Concept Selection: Pugh Matrix 1</vt:lpstr>
      <vt:lpstr>Concept Selection: Pugh Matrix 2</vt:lpstr>
      <vt:lpstr>Concept Selection: AHP Criteria Comparison</vt:lpstr>
      <vt:lpstr>Concept Selection: AHP Normalized Criteria Comparison </vt:lpstr>
      <vt:lpstr>Concept Selection: AHP Final Validation </vt:lpstr>
      <vt:lpstr>Dynamometer Torque Response</vt:lpstr>
      <vt:lpstr>MPC Plant Visualization</vt:lpstr>
      <vt:lpstr>Motivation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Shayne McConomy</dc:creator>
  <cp:lastModifiedBy>Jonathan Wozny</cp:lastModifiedBy>
  <cp:revision>1029</cp:revision>
  <cp:lastPrinted>2020-10-14T21:39:18Z</cp:lastPrinted>
  <dcterms:created xsi:type="dcterms:W3CDTF">2019-02-05T17:04:43Z</dcterms:created>
  <dcterms:modified xsi:type="dcterms:W3CDTF">2021-02-17T23:40:48Z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0x010100FF331EFB099C2D4F924B51AEFD863827</vt:lpwstr>
  </property>
</Properties>
</file>